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21" d="100"/>
          <a:sy n="121" d="100"/>
        </p:scale>
        <p:origin x="346"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84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Text 0"/>
          <p:cNvSpPr/>
          <p:nvPr/>
        </p:nvSpPr>
        <p:spPr>
          <a:xfrm rot="19800000">
            <a:off x="0" y="1371600"/>
            <a:ext cx="9144000" cy="2743200"/>
          </a:xfrm>
          <a:prstGeom prst="rect">
            <a:avLst/>
          </a:prstGeom>
          <a:noFill/>
          <a:ln/>
        </p:spPr>
        <p:txBody>
          <a:bodyPr wrap="square" rtlCol="0" anchor="ctr"/>
          <a:lstStyle/>
          <a:p>
            <a:pPr marL="0" indent="0" algn="ctr">
              <a:buNone/>
            </a:pPr>
            <a:endParaRPr lang="en-US" sz="10000" dirty="0"/>
          </a:p>
        </p:txBody>
      </p:sp>
      <p:sp>
        <p:nvSpPr>
          <p:cNvPr id="3" name="Text 1"/>
          <p:cNvSpPr/>
          <p:nvPr/>
        </p:nvSpPr>
        <p:spPr>
          <a:xfrm>
            <a:off x="457200" y="4754880"/>
            <a:ext cx="8229600" cy="274320"/>
          </a:xfrm>
          <a:prstGeom prst="rect">
            <a:avLst/>
          </a:prstGeom>
          <a:noFill/>
          <a:ln/>
        </p:spPr>
        <p:txBody>
          <a:bodyPr wrap="square" rtlCol="0" anchor="ctr"/>
          <a:lstStyle/>
          <a:p>
            <a:pPr marL="0" indent="0" algn="ctr">
              <a:buNone/>
            </a:pPr>
            <a:r>
              <a:rPr lang="en-US" sz="1000" b="1" dirty="0">
                <a:solidFill>
                  <a:srgbClr val="FFA500"/>
                </a:solidFill>
              </a:rPr>
              <a:t>Vedantu - Smart Learning Solution</a:t>
            </a:r>
            <a:endParaRPr lang="en-US" sz="1000" dirty="0"/>
          </a:p>
        </p:txBody>
      </p:sp>
      <p:sp>
        <p:nvSpPr>
          <p:cNvPr id="4" name="Text 2"/>
          <p:cNvSpPr/>
          <p:nvPr/>
        </p:nvSpPr>
        <p:spPr>
          <a:xfrm>
            <a:off x="0" y="1371600"/>
            <a:ext cx="9144000" cy="2743200"/>
          </a:xfrm>
          <a:prstGeom prst="rect">
            <a:avLst/>
          </a:prstGeom>
          <a:noFill/>
          <a:ln/>
        </p:spPr>
        <p:txBody>
          <a:bodyPr wrap="square" rtlCol="0" anchor="ctr"/>
          <a:lstStyle/>
          <a:p>
            <a:pPr marL="0" indent="0" algn="ctr">
              <a:buNone/>
            </a:pPr>
            <a:endParaRPr lang="en-US" sz="12000" dirty="0"/>
          </a:p>
        </p:txBody>
      </p:sp>
      <p:sp>
        <p:nvSpPr>
          <p:cNvPr id="5" name="Text 3"/>
          <p:cNvSpPr/>
          <p:nvPr/>
        </p:nvSpPr>
        <p:spPr>
          <a:xfrm>
            <a:off x="914400" y="2011680"/>
            <a:ext cx="7315200" cy="914400"/>
          </a:xfrm>
          <a:prstGeom prst="rect">
            <a:avLst/>
          </a:prstGeom>
          <a:noFill/>
          <a:ln/>
        </p:spPr>
        <p:txBody>
          <a:bodyPr wrap="square" rtlCol="0" anchor="ctr"/>
          <a:lstStyle/>
          <a:p>
            <a:pPr marL="0" indent="0" algn="ctr">
              <a:buNone/>
            </a:pPr>
            <a:r>
              <a:rPr lang="en-US" sz="4400" b="1" dirty="0">
                <a:solidFill>
                  <a:srgbClr val="FFA500"/>
                </a:solidFill>
              </a:rPr>
              <a:t>Life Processes</a:t>
            </a:r>
            <a:endParaRPr lang="en-US" sz="4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00000"/>
        </a:solidFill>
        <a:effectLst/>
      </p:bgPr>
    </p:bg>
    <p:spTree>
      <p:nvGrpSpPr>
        <p:cNvPr id="1" name=""/>
        <p:cNvGrpSpPr/>
        <p:nvPr/>
      </p:nvGrpSpPr>
      <p:grpSpPr>
        <a:xfrm>
          <a:off x="0" y="0"/>
          <a:ext cx="0" cy="0"/>
          <a:chOff x="0" y="0"/>
          <a:chExt cx="0" cy="0"/>
        </a:xfrm>
      </p:grpSpPr>
      <p:sp>
        <p:nvSpPr>
          <p:cNvPr id="2" name="Text 0"/>
          <p:cNvSpPr/>
          <p:nvPr/>
        </p:nvSpPr>
        <p:spPr>
          <a:xfrm rot="19800000">
            <a:off x="0" y="1371600"/>
            <a:ext cx="9144000" cy="2743200"/>
          </a:xfrm>
          <a:prstGeom prst="rect">
            <a:avLst/>
          </a:prstGeom>
          <a:noFill/>
          <a:ln/>
        </p:spPr>
        <p:txBody>
          <a:bodyPr wrap="square" rtlCol="0" anchor="ctr"/>
          <a:lstStyle/>
          <a:p>
            <a:pPr marL="0" indent="0" algn="ctr">
              <a:buNone/>
            </a:pPr>
            <a:endParaRPr lang="en-US" sz="10000" dirty="0"/>
          </a:p>
        </p:txBody>
      </p:sp>
      <p:sp>
        <p:nvSpPr>
          <p:cNvPr id="3" name="Text 1"/>
          <p:cNvSpPr/>
          <p:nvPr/>
        </p:nvSpPr>
        <p:spPr>
          <a:xfrm>
            <a:off x="457200" y="4754880"/>
            <a:ext cx="8229600" cy="274320"/>
          </a:xfrm>
          <a:prstGeom prst="rect">
            <a:avLst/>
          </a:prstGeom>
          <a:noFill/>
          <a:ln/>
        </p:spPr>
        <p:txBody>
          <a:bodyPr wrap="square" rtlCol="0" anchor="ctr"/>
          <a:lstStyle/>
          <a:p>
            <a:pPr marL="0" indent="0" algn="ctr">
              <a:buNone/>
            </a:pPr>
            <a:r>
              <a:rPr lang="en-US" sz="1000" b="1" dirty="0">
                <a:solidFill>
                  <a:srgbClr val="FFA500"/>
                </a:solidFill>
              </a:rPr>
              <a:t>Vedantu - Smart Learning Solution</a:t>
            </a:r>
            <a:endParaRPr lang="en-US" sz="1000" dirty="0"/>
          </a:p>
        </p:txBody>
      </p:sp>
      <p:sp>
        <p:nvSpPr>
          <p:cNvPr id="4" name="Text 2"/>
          <p:cNvSpPr/>
          <p:nvPr/>
        </p:nvSpPr>
        <p:spPr>
          <a:xfrm>
            <a:off x="457200" y="457200"/>
            <a:ext cx="8229600" cy="457200"/>
          </a:xfrm>
          <a:prstGeom prst="rect">
            <a:avLst/>
          </a:prstGeom>
          <a:noFill/>
          <a:ln/>
        </p:spPr>
        <p:txBody>
          <a:bodyPr wrap="square" rtlCol="0" anchor="ctr"/>
          <a:lstStyle/>
          <a:p>
            <a:pPr marL="0" indent="0">
              <a:buNone/>
            </a:pPr>
            <a:r>
              <a:rPr lang="en-US" sz="1800" b="1" dirty="0">
                <a:solidFill>
                  <a:srgbClr val="FFA500"/>
                </a:solidFill>
              </a:rPr>
              <a:t>QUIZ: Quiz Time!</a:t>
            </a:r>
            <a:endParaRPr lang="en-US" sz="1800" dirty="0"/>
          </a:p>
        </p:txBody>
      </p:sp>
      <p:sp>
        <p:nvSpPr>
          <p:cNvPr id="5" name="Text 3"/>
          <p:cNvSpPr/>
          <p:nvPr/>
        </p:nvSpPr>
        <p:spPr>
          <a:xfrm>
            <a:off x="457200" y="1097280"/>
            <a:ext cx="8229600" cy="1371600"/>
          </a:xfrm>
          <a:prstGeom prst="rect">
            <a:avLst/>
          </a:prstGeom>
          <a:noFill/>
          <a:ln/>
        </p:spPr>
        <p:txBody>
          <a:bodyPr wrap="square" rtlCol="0" anchor="ctr"/>
          <a:lstStyle/>
          <a:p>
            <a:pPr marL="0" indent="0">
              <a:buNone/>
            </a:pPr>
            <a:r>
              <a:rPr lang="en-US" sz="2400" b="1" dirty="0">
                <a:solidFill>
                  <a:srgbClr val="FFFFFF"/>
                </a:solidFill>
              </a:rPr>
              <a:t>In which part of the alimentary canal is food finally and completely digested?</a:t>
            </a:r>
            <a:endParaRPr lang="en-US" sz="2400" dirty="0"/>
          </a:p>
        </p:txBody>
      </p:sp>
      <p:sp>
        <p:nvSpPr>
          <p:cNvPr id="6" name="Text 4"/>
          <p:cNvSpPr/>
          <p:nvPr/>
        </p:nvSpPr>
        <p:spPr>
          <a:xfrm>
            <a:off x="731520" y="2560320"/>
            <a:ext cx="7772400" cy="365760"/>
          </a:xfrm>
          <a:prstGeom prst="rect">
            <a:avLst/>
          </a:prstGeom>
          <a:noFill/>
          <a:ln/>
        </p:spPr>
        <p:txBody>
          <a:bodyPr wrap="square" rtlCol="0" anchor="ctr"/>
          <a:lstStyle/>
          <a:p>
            <a:pPr marL="0" indent="0">
              <a:buNone/>
            </a:pPr>
            <a:r>
              <a:rPr lang="en-US" sz="1600" dirty="0">
                <a:solidFill>
                  <a:srgbClr val="FFFFFF"/>
                </a:solidFill>
              </a:rPr>
              <a:t>A) Stomach</a:t>
            </a:r>
            <a:endParaRPr lang="en-US" sz="1600" dirty="0"/>
          </a:p>
        </p:txBody>
      </p:sp>
      <p:sp>
        <p:nvSpPr>
          <p:cNvPr id="7" name="Text 5"/>
          <p:cNvSpPr/>
          <p:nvPr/>
        </p:nvSpPr>
        <p:spPr>
          <a:xfrm>
            <a:off x="731520" y="3017520"/>
            <a:ext cx="7772400" cy="365760"/>
          </a:xfrm>
          <a:prstGeom prst="rect">
            <a:avLst/>
          </a:prstGeom>
          <a:noFill/>
          <a:ln/>
        </p:spPr>
        <p:txBody>
          <a:bodyPr wrap="square" rtlCol="0" anchor="ctr"/>
          <a:lstStyle/>
          <a:p>
            <a:pPr marL="0" indent="0">
              <a:buNone/>
            </a:pPr>
            <a:r>
              <a:rPr lang="en-US" sz="1600" dirty="0">
                <a:solidFill>
                  <a:srgbClr val="FFFFFF"/>
                </a:solidFill>
              </a:rPr>
              <a:t>B) Mouth</a:t>
            </a:r>
            <a:endParaRPr lang="en-US" sz="1600" dirty="0"/>
          </a:p>
        </p:txBody>
      </p:sp>
      <p:sp>
        <p:nvSpPr>
          <p:cNvPr id="8" name="Text 6"/>
          <p:cNvSpPr/>
          <p:nvPr/>
        </p:nvSpPr>
        <p:spPr>
          <a:xfrm>
            <a:off x="731520" y="3474720"/>
            <a:ext cx="7772400" cy="365760"/>
          </a:xfrm>
          <a:prstGeom prst="rect">
            <a:avLst/>
          </a:prstGeom>
          <a:noFill/>
          <a:ln/>
        </p:spPr>
        <p:txBody>
          <a:bodyPr wrap="square" rtlCol="0" anchor="ctr"/>
          <a:lstStyle/>
          <a:p>
            <a:pPr marL="0" indent="0">
              <a:buNone/>
            </a:pPr>
            <a:r>
              <a:rPr lang="en-US" sz="1600" dirty="0">
                <a:solidFill>
                  <a:srgbClr val="FFFFFF"/>
                </a:solidFill>
              </a:rPr>
              <a:t>C) Large Intestine</a:t>
            </a:r>
            <a:endParaRPr lang="en-US" sz="1600" dirty="0"/>
          </a:p>
        </p:txBody>
      </p:sp>
      <p:sp>
        <p:nvSpPr>
          <p:cNvPr id="9" name="Text 7"/>
          <p:cNvSpPr/>
          <p:nvPr/>
        </p:nvSpPr>
        <p:spPr>
          <a:xfrm>
            <a:off x="731520" y="3931920"/>
            <a:ext cx="7772400" cy="365760"/>
          </a:xfrm>
          <a:prstGeom prst="rect">
            <a:avLst/>
          </a:prstGeom>
          <a:noFill/>
          <a:ln/>
        </p:spPr>
        <p:txBody>
          <a:bodyPr wrap="square" rtlCol="0" anchor="ctr"/>
          <a:lstStyle/>
          <a:p>
            <a:pPr marL="0" indent="0">
              <a:buNone/>
            </a:pPr>
            <a:r>
              <a:rPr lang="en-US" sz="1600" dirty="0">
                <a:solidFill>
                  <a:srgbClr val="FFFFFF"/>
                </a:solidFill>
              </a:rPr>
              <a:t>D) Small Intestine</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00000"/>
        </a:solidFill>
        <a:effectLst/>
      </p:bgPr>
    </p:bg>
    <p:spTree>
      <p:nvGrpSpPr>
        <p:cNvPr id="1" name=""/>
        <p:cNvGrpSpPr/>
        <p:nvPr/>
      </p:nvGrpSpPr>
      <p:grpSpPr>
        <a:xfrm>
          <a:off x="0" y="0"/>
          <a:ext cx="0" cy="0"/>
          <a:chOff x="0" y="0"/>
          <a:chExt cx="0" cy="0"/>
        </a:xfrm>
      </p:grpSpPr>
      <p:sp>
        <p:nvSpPr>
          <p:cNvPr id="2" name="Text 0"/>
          <p:cNvSpPr/>
          <p:nvPr/>
        </p:nvSpPr>
        <p:spPr>
          <a:xfrm rot="19800000">
            <a:off x="0" y="1371600"/>
            <a:ext cx="9144000" cy="2743200"/>
          </a:xfrm>
          <a:prstGeom prst="rect">
            <a:avLst/>
          </a:prstGeom>
          <a:noFill/>
          <a:ln/>
        </p:spPr>
        <p:txBody>
          <a:bodyPr wrap="square" rtlCol="0" anchor="ctr"/>
          <a:lstStyle/>
          <a:p>
            <a:pPr marL="0" indent="0" algn="ctr">
              <a:buNone/>
            </a:pPr>
            <a:endParaRPr lang="en-US" sz="10000" dirty="0"/>
          </a:p>
        </p:txBody>
      </p:sp>
      <p:sp>
        <p:nvSpPr>
          <p:cNvPr id="3" name="Text 1"/>
          <p:cNvSpPr/>
          <p:nvPr/>
        </p:nvSpPr>
        <p:spPr>
          <a:xfrm>
            <a:off x="457200" y="4754880"/>
            <a:ext cx="8229600" cy="274320"/>
          </a:xfrm>
          <a:prstGeom prst="rect">
            <a:avLst/>
          </a:prstGeom>
          <a:noFill/>
          <a:ln/>
        </p:spPr>
        <p:txBody>
          <a:bodyPr wrap="square" rtlCol="0" anchor="ctr"/>
          <a:lstStyle/>
          <a:p>
            <a:pPr marL="0" indent="0" algn="ctr">
              <a:buNone/>
            </a:pPr>
            <a:r>
              <a:rPr lang="en-US" sz="1000" b="1" dirty="0">
                <a:solidFill>
                  <a:srgbClr val="FFA500"/>
                </a:solidFill>
              </a:rPr>
              <a:t>Vedantu - Smart Learning Solution</a:t>
            </a:r>
            <a:endParaRPr lang="en-US" sz="1000" dirty="0"/>
          </a:p>
        </p:txBody>
      </p:sp>
      <p:sp>
        <p:nvSpPr>
          <p:cNvPr id="4" name="Text 2"/>
          <p:cNvSpPr/>
          <p:nvPr/>
        </p:nvSpPr>
        <p:spPr>
          <a:xfrm>
            <a:off x="457200" y="457200"/>
            <a:ext cx="8229600" cy="457200"/>
          </a:xfrm>
          <a:prstGeom prst="rect">
            <a:avLst/>
          </a:prstGeom>
          <a:noFill/>
          <a:ln/>
        </p:spPr>
        <p:txBody>
          <a:bodyPr wrap="square" rtlCol="0" anchor="ctr"/>
          <a:lstStyle/>
          <a:p>
            <a:pPr marL="0" indent="0">
              <a:buNone/>
            </a:pPr>
            <a:r>
              <a:rPr lang="en-US" sz="1800" b="1" dirty="0">
                <a:solidFill>
                  <a:srgbClr val="FFA500"/>
                </a:solidFill>
              </a:rPr>
              <a:t>QUIZ: Quiz Time!</a:t>
            </a:r>
            <a:endParaRPr lang="en-US" sz="1800" dirty="0"/>
          </a:p>
        </p:txBody>
      </p:sp>
      <p:sp>
        <p:nvSpPr>
          <p:cNvPr id="5" name="Text 3"/>
          <p:cNvSpPr/>
          <p:nvPr/>
        </p:nvSpPr>
        <p:spPr>
          <a:xfrm>
            <a:off x="457200" y="1097280"/>
            <a:ext cx="8229600" cy="1371600"/>
          </a:xfrm>
          <a:prstGeom prst="rect">
            <a:avLst/>
          </a:prstGeom>
          <a:noFill/>
          <a:ln/>
        </p:spPr>
        <p:txBody>
          <a:bodyPr wrap="square" rtlCol="0" anchor="ctr"/>
          <a:lstStyle/>
          <a:p>
            <a:pPr marL="0" indent="0">
              <a:buNone/>
            </a:pPr>
            <a:r>
              <a:rPr lang="en-US" sz="2400" b="1" dirty="0">
                <a:solidFill>
                  <a:srgbClr val="FFFFFF"/>
                </a:solidFill>
              </a:rPr>
              <a:t>The xylem in plants is responsible for:</a:t>
            </a:r>
            <a:endParaRPr lang="en-US" sz="2400" dirty="0"/>
          </a:p>
        </p:txBody>
      </p:sp>
      <p:sp>
        <p:nvSpPr>
          <p:cNvPr id="6" name="Text 4"/>
          <p:cNvSpPr/>
          <p:nvPr/>
        </p:nvSpPr>
        <p:spPr>
          <a:xfrm>
            <a:off x="731520" y="2560320"/>
            <a:ext cx="7772400" cy="365760"/>
          </a:xfrm>
          <a:prstGeom prst="rect">
            <a:avLst/>
          </a:prstGeom>
          <a:noFill/>
          <a:ln/>
        </p:spPr>
        <p:txBody>
          <a:bodyPr wrap="square" rtlCol="0" anchor="ctr"/>
          <a:lstStyle/>
          <a:p>
            <a:pPr marL="0" indent="0">
              <a:buNone/>
            </a:pPr>
            <a:r>
              <a:rPr lang="en-US" sz="1600" dirty="0">
                <a:solidFill>
                  <a:srgbClr val="FFFFFF"/>
                </a:solidFill>
              </a:rPr>
              <a:t>A) Transport of water</a:t>
            </a:r>
            <a:endParaRPr lang="en-US" sz="1600" dirty="0"/>
          </a:p>
        </p:txBody>
      </p:sp>
      <p:sp>
        <p:nvSpPr>
          <p:cNvPr id="7" name="Text 5"/>
          <p:cNvSpPr/>
          <p:nvPr/>
        </p:nvSpPr>
        <p:spPr>
          <a:xfrm>
            <a:off x="731520" y="3017520"/>
            <a:ext cx="7772400" cy="365760"/>
          </a:xfrm>
          <a:prstGeom prst="rect">
            <a:avLst/>
          </a:prstGeom>
          <a:noFill/>
          <a:ln/>
        </p:spPr>
        <p:txBody>
          <a:bodyPr wrap="square" rtlCol="0" anchor="ctr"/>
          <a:lstStyle/>
          <a:p>
            <a:pPr marL="0" indent="0">
              <a:buNone/>
            </a:pPr>
            <a:r>
              <a:rPr lang="en-US" sz="1600" dirty="0">
                <a:solidFill>
                  <a:srgbClr val="FFFFFF"/>
                </a:solidFill>
              </a:rPr>
              <a:t>B) Transport of food</a:t>
            </a:r>
            <a:endParaRPr lang="en-US" sz="1600" dirty="0"/>
          </a:p>
        </p:txBody>
      </p:sp>
      <p:sp>
        <p:nvSpPr>
          <p:cNvPr id="8" name="Text 6"/>
          <p:cNvSpPr/>
          <p:nvPr/>
        </p:nvSpPr>
        <p:spPr>
          <a:xfrm>
            <a:off x="731520" y="3474720"/>
            <a:ext cx="7772400" cy="365760"/>
          </a:xfrm>
          <a:prstGeom prst="rect">
            <a:avLst/>
          </a:prstGeom>
          <a:noFill/>
          <a:ln/>
        </p:spPr>
        <p:txBody>
          <a:bodyPr wrap="square" rtlCol="0" anchor="ctr"/>
          <a:lstStyle/>
          <a:p>
            <a:pPr marL="0" indent="0">
              <a:buNone/>
            </a:pPr>
            <a:r>
              <a:rPr lang="en-US" sz="1600" dirty="0">
                <a:solidFill>
                  <a:srgbClr val="FFFFFF"/>
                </a:solidFill>
              </a:rPr>
              <a:t>C) Transport of amino acids</a:t>
            </a:r>
            <a:endParaRPr lang="en-US" sz="1600" dirty="0"/>
          </a:p>
        </p:txBody>
      </p:sp>
      <p:sp>
        <p:nvSpPr>
          <p:cNvPr id="9" name="Text 7"/>
          <p:cNvSpPr/>
          <p:nvPr/>
        </p:nvSpPr>
        <p:spPr>
          <a:xfrm>
            <a:off x="731520" y="3931920"/>
            <a:ext cx="7772400" cy="365760"/>
          </a:xfrm>
          <a:prstGeom prst="rect">
            <a:avLst/>
          </a:prstGeom>
          <a:noFill/>
          <a:ln/>
        </p:spPr>
        <p:txBody>
          <a:bodyPr wrap="square" rtlCol="0" anchor="ctr"/>
          <a:lstStyle/>
          <a:p>
            <a:pPr marL="0" indent="0">
              <a:buNone/>
            </a:pPr>
            <a:r>
              <a:rPr lang="en-US" sz="1600" dirty="0">
                <a:solidFill>
                  <a:srgbClr val="FFFFFF"/>
                </a:solidFill>
              </a:rPr>
              <a:t>D) Transport of oxygen</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00000"/>
        </a:solidFill>
        <a:effectLst/>
      </p:bgPr>
    </p:bg>
    <p:spTree>
      <p:nvGrpSpPr>
        <p:cNvPr id="1" name=""/>
        <p:cNvGrpSpPr/>
        <p:nvPr/>
      </p:nvGrpSpPr>
      <p:grpSpPr>
        <a:xfrm>
          <a:off x="0" y="0"/>
          <a:ext cx="0" cy="0"/>
          <a:chOff x="0" y="0"/>
          <a:chExt cx="0" cy="0"/>
        </a:xfrm>
      </p:grpSpPr>
      <p:sp>
        <p:nvSpPr>
          <p:cNvPr id="2" name="Text 0"/>
          <p:cNvSpPr/>
          <p:nvPr/>
        </p:nvSpPr>
        <p:spPr>
          <a:xfrm rot="19800000">
            <a:off x="0" y="1371600"/>
            <a:ext cx="9144000" cy="2743200"/>
          </a:xfrm>
          <a:prstGeom prst="rect">
            <a:avLst/>
          </a:prstGeom>
          <a:noFill/>
          <a:ln/>
        </p:spPr>
        <p:txBody>
          <a:bodyPr wrap="square" rtlCol="0" anchor="ctr"/>
          <a:lstStyle/>
          <a:p>
            <a:pPr marL="0" indent="0" algn="ctr">
              <a:buNone/>
            </a:pPr>
            <a:endParaRPr lang="en-US" sz="10000" dirty="0"/>
          </a:p>
        </p:txBody>
      </p:sp>
      <p:sp>
        <p:nvSpPr>
          <p:cNvPr id="3" name="Text 1"/>
          <p:cNvSpPr/>
          <p:nvPr/>
        </p:nvSpPr>
        <p:spPr>
          <a:xfrm>
            <a:off x="457200" y="4754880"/>
            <a:ext cx="8229600" cy="274320"/>
          </a:xfrm>
          <a:prstGeom prst="rect">
            <a:avLst/>
          </a:prstGeom>
          <a:noFill/>
          <a:ln/>
        </p:spPr>
        <p:txBody>
          <a:bodyPr wrap="square" rtlCol="0" anchor="ctr"/>
          <a:lstStyle/>
          <a:p>
            <a:pPr marL="0" indent="0" algn="ctr">
              <a:buNone/>
            </a:pPr>
            <a:r>
              <a:rPr lang="en-US" sz="1000" b="1" dirty="0">
                <a:solidFill>
                  <a:srgbClr val="FFA500"/>
                </a:solidFill>
              </a:rPr>
              <a:t>Vedantu - Smart Learning Solution</a:t>
            </a:r>
            <a:endParaRPr lang="en-US" sz="1000" dirty="0"/>
          </a:p>
        </p:txBody>
      </p:sp>
      <p:sp>
        <p:nvSpPr>
          <p:cNvPr id="4" name="Text 2"/>
          <p:cNvSpPr/>
          <p:nvPr/>
        </p:nvSpPr>
        <p:spPr>
          <a:xfrm>
            <a:off x="457200" y="457200"/>
            <a:ext cx="8229600" cy="457200"/>
          </a:xfrm>
          <a:prstGeom prst="rect">
            <a:avLst/>
          </a:prstGeom>
          <a:noFill/>
          <a:ln/>
        </p:spPr>
        <p:txBody>
          <a:bodyPr wrap="square" rtlCol="0" anchor="ctr"/>
          <a:lstStyle/>
          <a:p>
            <a:pPr marL="0" indent="0">
              <a:buNone/>
            </a:pPr>
            <a:r>
              <a:rPr lang="en-US" sz="1800" b="1" dirty="0">
                <a:solidFill>
                  <a:srgbClr val="FFA500"/>
                </a:solidFill>
              </a:rPr>
              <a:t>QUIZ: Quiz Time!</a:t>
            </a:r>
            <a:endParaRPr lang="en-US" sz="1800" dirty="0"/>
          </a:p>
        </p:txBody>
      </p:sp>
      <p:sp>
        <p:nvSpPr>
          <p:cNvPr id="5" name="Text 3"/>
          <p:cNvSpPr/>
          <p:nvPr/>
        </p:nvSpPr>
        <p:spPr>
          <a:xfrm>
            <a:off x="457200" y="1097280"/>
            <a:ext cx="8229600" cy="1371600"/>
          </a:xfrm>
          <a:prstGeom prst="rect">
            <a:avLst/>
          </a:prstGeom>
          <a:noFill/>
          <a:ln/>
        </p:spPr>
        <p:txBody>
          <a:bodyPr wrap="square" rtlCol="0" anchor="ctr"/>
          <a:lstStyle/>
          <a:p>
            <a:pPr marL="0" indent="0">
              <a:buNone/>
            </a:pPr>
            <a:r>
              <a:rPr lang="en-US" sz="2400" b="1" dirty="0">
                <a:solidFill>
                  <a:srgbClr val="FFFFFF"/>
                </a:solidFill>
              </a:rPr>
              <a:t>The filtration units of the kidney are called:</a:t>
            </a:r>
            <a:endParaRPr lang="en-US" sz="2400" dirty="0"/>
          </a:p>
        </p:txBody>
      </p:sp>
      <p:sp>
        <p:nvSpPr>
          <p:cNvPr id="6" name="Text 4"/>
          <p:cNvSpPr/>
          <p:nvPr/>
        </p:nvSpPr>
        <p:spPr>
          <a:xfrm>
            <a:off x="731520" y="2560320"/>
            <a:ext cx="7772400" cy="365760"/>
          </a:xfrm>
          <a:prstGeom prst="rect">
            <a:avLst/>
          </a:prstGeom>
          <a:noFill/>
          <a:ln/>
        </p:spPr>
        <p:txBody>
          <a:bodyPr wrap="square" rtlCol="0" anchor="ctr"/>
          <a:lstStyle/>
          <a:p>
            <a:pPr marL="0" indent="0">
              <a:buNone/>
            </a:pPr>
            <a:r>
              <a:rPr lang="en-US" sz="1600" dirty="0">
                <a:solidFill>
                  <a:srgbClr val="FFFFFF"/>
                </a:solidFill>
              </a:rPr>
              <a:t>A) Ureters</a:t>
            </a:r>
            <a:endParaRPr lang="en-US" sz="1600" dirty="0"/>
          </a:p>
        </p:txBody>
      </p:sp>
      <p:sp>
        <p:nvSpPr>
          <p:cNvPr id="7" name="Text 5"/>
          <p:cNvSpPr/>
          <p:nvPr/>
        </p:nvSpPr>
        <p:spPr>
          <a:xfrm>
            <a:off x="731520" y="3017520"/>
            <a:ext cx="7772400" cy="365760"/>
          </a:xfrm>
          <a:prstGeom prst="rect">
            <a:avLst/>
          </a:prstGeom>
          <a:noFill/>
          <a:ln/>
        </p:spPr>
        <p:txBody>
          <a:bodyPr wrap="square" rtlCol="0" anchor="ctr"/>
          <a:lstStyle/>
          <a:p>
            <a:pPr marL="0" indent="0">
              <a:buNone/>
            </a:pPr>
            <a:r>
              <a:rPr lang="en-US" sz="1600" dirty="0">
                <a:solidFill>
                  <a:srgbClr val="FFFFFF"/>
                </a:solidFill>
              </a:rPr>
              <a:t>B) Nephrons</a:t>
            </a:r>
            <a:endParaRPr lang="en-US" sz="1600" dirty="0"/>
          </a:p>
        </p:txBody>
      </p:sp>
      <p:sp>
        <p:nvSpPr>
          <p:cNvPr id="8" name="Text 6"/>
          <p:cNvSpPr/>
          <p:nvPr/>
        </p:nvSpPr>
        <p:spPr>
          <a:xfrm>
            <a:off x="731520" y="3474720"/>
            <a:ext cx="7772400" cy="365760"/>
          </a:xfrm>
          <a:prstGeom prst="rect">
            <a:avLst/>
          </a:prstGeom>
          <a:noFill/>
          <a:ln/>
        </p:spPr>
        <p:txBody>
          <a:bodyPr wrap="square" rtlCol="0" anchor="ctr"/>
          <a:lstStyle/>
          <a:p>
            <a:pPr marL="0" indent="0">
              <a:buNone/>
            </a:pPr>
            <a:r>
              <a:rPr lang="en-US" sz="1600" dirty="0">
                <a:solidFill>
                  <a:srgbClr val="FFFFFF"/>
                </a:solidFill>
              </a:rPr>
              <a:t>C) Neurons</a:t>
            </a:r>
            <a:endParaRPr lang="en-US" sz="1600" dirty="0"/>
          </a:p>
        </p:txBody>
      </p:sp>
      <p:sp>
        <p:nvSpPr>
          <p:cNvPr id="9" name="Text 7"/>
          <p:cNvSpPr/>
          <p:nvPr/>
        </p:nvSpPr>
        <p:spPr>
          <a:xfrm>
            <a:off x="731520" y="3931920"/>
            <a:ext cx="7772400" cy="365760"/>
          </a:xfrm>
          <a:prstGeom prst="rect">
            <a:avLst/>
          </a:prstGeom>
          <a:noFill/>
          <a:ln/>
        </p:spPr>
        <p:txBody>
          <a:bodyPr wrap="square" rtlCol="0" anchor="ctr"/>
          <a:lstStyle/>
          <a:p>
            <a:pPr marL="0" indent="0">
              <a:buNone/>
            </a:pPr>
            <a:r>
              <a:rPr lang="en-US" sz="1600" dirty="0">
                <a:solidFill>
                  <a:srgbClr val="FFFFFF"/>
                </a:solidFill>
              </a:rPr>
              <a:t>D) Alveoli</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sp>
        <p:nvSpPr>
          <p:cNvPr id="2" name="Text 0"/>
          <p:cNvSpPr/>
          <p:nvPr/>
        </p:nvSpPr>
        <p:spPr>
          <a:xfrm rot="19800000">
            <a:off x="0" y="1371600"/>
            <a:ext cx="9144000" cy="2743200"/>
          </a:xfrm>
          <a:prstGeom prst="rect">
            <a:avLst/>
          </a:prstGeom>
          <a:noFill/>
          <a:ln/>
        </p:spPr>
        <p:txBody>
          <a:bodyPr wrap="square" rtlCol="0" anchor="ctr"/>
          <a:lstStyle/>
          <a:p>
            <a:pPr marL="0" indent="0" algn="ctr">
              <a:buNone/>
            </a:pPr>
            <a:endParaRPr lang="en-US" sz="10000" dirty="0"/>
          </a:p>
        </p:txBody>
      </p:sp>
      <p:sp>
        <p:nvSpPr>
          <p:cNvPr id="3" name="Text 1"/>
          <p:cNvSpPr/>
          <p:nvPr/>
        </p:nvSpPr>
        <p:spPr>
          <a:xfrm>
            <a:off x="457200" y="4754880"/>
            <a:ext cx="8229600" cy="274320"/>
          </a:xfrm>
          <a:prstGeom prst="rect">
            <a:avLst/>
          </a:prstGeom>
          <a:noFill/>
          <a:ln/>
        </p:spPr>
        <p:txBody>
          <a:bodyPr wrap="square" rtlCol="0" anchor="ctr"/>
          <a:lstStyle/>
          <a:p>
            <a:pPr marL="0" indent="0" algn="ctr">
              <a:buNone/>
            </a:pPr>
            <a:r>
              <a:rPr lang="en-US" sz="1000" b="1" dirty="0">
                <a:solidFill>
                  <a:srgbClr val="FFA500"/>
                </a:solidFill>
              </a:rPr>
              <a:t>Vedantu - Smart Learning Solution</a:t>
            </a:r>
            <a:endParaRPr lang="en-US" sz="1000" dirty="0"/>
          </a:p>
        </p:txBody>
      </p:sp>
      <p:sp>
        <p:nvSpPr>
          <p:cNvPr id="4" name="Text 2"/>
          <p:cNvSpPr/>
          <p:nvPr/>
        </p:nvSpPr>
        <p:spPr>
          <a:xfrm>
            <a:off x="457200" y="457200"/>
            <a:ext cx="8229600" cy="731520"/>
          </a:xfrm>
          <a:prstGeom prst="rect">
            <a:avLst/>
          </a:prstGeom>
          <a:noFill/>
          <a:ln/>
        </p:spPr>
        <p:txBody>
          <a:bodyPr wrap="square" rtlCol="0" anchor="ctr"/>
          <a:lstStyle/>
          <a:p>
            <a:pPr marL="0" indent="0">
              <a:buNone/>
            </a:pPr>
            <a:r>
              <a:rPr lang="en-US" sz="3200" b="1" dirty="0">
                <a:solidFill>
                  <a:srgbClr val="FFA500"/>
                </a:solidFill>
              </a:rPr>
              <a:t>What are Life Processes?</a:t>
            </a:r>
            <a:endParaRPr lang="en-US" sz="3200" dirty="0"/>
          </a:p>
        </p:txBody>
      </p:sp>
      <p:sp>
        <p:nvSpPr>
          <p:cNvPr id="5" name="Text 3"/>
          <p:cNvSpPr/>
          <p:nvPr/>
        </p:nvSpPr>
        <p:spPr>
          <a:xfrm>
            <a:off x="457200" y="1371600"/>
            <a:ext cx="4572000" cy="1828800"/>
          </a:xfrm>
          <a:prstGeom prst="rect">
            <a:avLst/>
          </a:prstGeom>
          <a:noFill/>
          <a:ln/>
        </p:spPr>
        <p:txBody>
          <a:bodyPr wrap="square" rtlCol="0" anchor="ctr"/>
          <a:lstStyle/>
          <a:p>
            <a:pPr marL="0" indent="0">
              <a:buNone/>
            </a:pPr>
            <a:r>
              <a:rPr lang="en-US" sz="1400" dirty="0">
                <a:solidFill>
                  <a:srgbClr val="FFFFFF"/>
                </a:solidFill>
              </a:rPr>
              <a:t>Life processes are the maintenance functions of living organisms that must go on even when they are not doing anything particular (like sleeping). These processes are essential to prevent damage and breakdown of the body structure.</a:t>
            </a:r>
            <a:endParaRPr lang="en-US" sz="1400" dirty="0"/>
          </a:p>
        </p:txBody>
      </p:sp>
      <p:sp>
        <p:nvSpPr>
          <p:cNvPr id="6" name="Text 4"/>
          <p:cNvSpPr/>
          <p:nvPr/>
        </p:nvSpPr>
        <p:spPr>
          <a:xfrm>
            <a:off x="457200" y="3291840"/>
            <a:ext cx="4572000" cy="1371600"/>
          </a:xfrm>
          <a:prstGeom prst="rect">
            <a:avLst/>
          </a:prstGeom>
          <a:noFill/>
          <a:ln/>
        </p:spPr>
        <p:txBody>
          <a:bodyPr wrap="square" rtlCol="0" anchor="ctr"/>
          <a:lstStyle/>
          <a:p>
            <a:pPr marL="342900" indent="-342900">
              <a:buSzPct val="100000"/>
              <a:buChar char="•"/>
            </a:pPr>
            <a:r>
              <a:rPr lang="en-US" sz="1200" dirty="0">
                <a:solidFill>
                  <a:srgbClr val="FFFFFF"/>
                </a:solidFill>
              </a:rPr>
              <a:t>**Definition:** The processes which together perform the maintenance job are life processes.</a:t>
            </a:r>
            <a:endParaRPr lang="en-US" sz="1200" dirty="0"/>
          </a:p>
          <a:p>
            <a:pPr marL="342900" indent="-342900">
              <a:buSzPct val="100000"/>
              <a:buChar char="•"/>
            </a:pPr>
            <a:r>
              <a:rPr lang="en-US" sz="1200" dirty="0">
                <a:solidFill>
                  <a:srgbClr val="FFFFFF"/>
                </a:solidFill>
              </a:rPr>
              <a:t>**Key Processes:** Nutrition, Respiration, Transportation, and Excretion.</a:t>
            </a:r>
            <a:endParaRPr lang="en-US" sz="1200" dirty="0"/>
          </a:p>
          <a:p>
            <a:pPr marL="342900" indent="-342900">
              <a:buSzPct val="100000"/>
              <a:buChar char="•"/>
            </a:pPr>
            <a:r>
              <a:rPr lang="en-US" sz="1200" dirty="0">
                <a:solidFill>
                  <a:srgbClr val="FFFFFF"/>
                </a:solidFill>
              </a:rPr>
              <a:t>**Energy Requirement:** Energy is needed for these processes, sourced from outside the body (food).</a:t>
            </a:r>
            <a:endParaRPr lang="en-US" sz="1200" dirty="0"/>
          </a:p>
          <a:p>
            <a:pPr marL="342900" indent="-342900">
              <a:buSzPct val="100000"/>
              <a:buChar char="•"/>
            </a:pPr>
            <a:r>
              <a:rPr lang="en-US" sz="1200" dirty="0">
                <a:solidFill>
                  <a:srgbClr val="FFFFFF"/>
                </a:solidFill>
              </a:rPr>
              <a:t>**Modes of Nutrition:** Autotrophic (making own food, e.g., plants) and Heterotrophic (depending on others, e.g., animals).</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sp>
        <p:nvSpPr>
          <p:cNvPr id="2" name="Text 0"/>
          <p:cNvSpPr/>
          <p:nvPr/>
        </p:nvSpPr>
        <p:spPr>
          <a:xfrm rot="19800000">
            <a:off x="0" y="1371600"/>
            <a:ext cx="9144000" cy="2743200"/>
          </a:xfrm>
          <a:prstGeom prst="rect">
            <a:avLst/>
          </a:prstGeom>
          <a:noFill/>
          <a:ln/>
        </p:spPr>
        <p:txBody>
          <a:bodyPr wrap="square" rtlCol="0" anchor="ctr"/>
          <a:lstStyle/>
          <a:p>
            <a:pPr marL="0" indent="0" algn="ctr">
              <a:buNone/>
            </a:pPr>
            <a:endParaRPr lang="en-US" sz="10000" dirty="0"/>
          </a:p>
        </p:txBody>
      </p:sp>
      <p:sp>
        <p:nvSpPr>
          <p:cNvPr id="3" name="Text 1"/>
          <p:cNvSpPr/>
          <p:nvPr/>
        </p:nvSpPr>
        <p:spPr>
          <a:xfrm>
            <a:off x="457200" y="4754880"/>
            <a:ext cx="8229600" cy="274320"/>
          </a:xfrm>
          <a:prstGeom prst="rect">
            <a:avLst/>
          </a:prstGeom>
          <a:noFill/>
          <a:ln/>
        </p:spPr>
        <p:txBody>
          <a:bodyPr wrap="square" rtlCol="0" anchor="ctr"/>
          <a:lstStyle/>
          <a:p>
            <a:pPr marL="0" indent="0" algn="ctr">
              <a:buNone/>
            </a:pPr>
            <a:r>
              <a:rPr lang="en-US" sz="1000" b="1" dirty="0">
                <a:solidFill>
                  <a:srgbClr val="FFA500"/>
                </a:solidFill>
              </a:rPr>
              <a:t>Vedantu - Smart Learning Solution</a:t>
            </a:r>
            <a:endParaRPr lang="en-US" sz="1000" dirty="0"/>
          </a:p>
        </p:txBody>
      </p:sp>
      <p:sp>
        <p:nvSpPr>
          <p:cNvPr id="4" name="Text 2"/>
          <p:cNvSpPr/>
          <p:nvPr/>
        </p:nvSpPr>
        <p:spPr>
          <a:xfrm>
            <a:off x="457200" y="457200"/>
            <a:ext cx="8229600" cy="731520"/>
          </a:xfrm>
          <a:prstGeom prst="rect">
            <a:avLst/>
          </a:prstGeom>
          <a:noFill/>
          <a:ln/>
        </p:spPr>
        <p:txBody>
          <a:bodyPr wrap="square" rtlCol="0" anchor="ctr"/>
          <a:lstStyle/>
          <a:p>
            <a:pPr marL="0" indent="0">
              <a:buNone/>
            </a:pPr>
            <a:r>
              <a:rPr lang="en-US" sz="3200" b="1" dirty="0">
                <a:solidFill>
                  <a:srgbClr val="FFA500"/>
                </a:solidFill>
              </a:rPr>
              <a:t>Autotrophic Nutrition: Photosynthesis</a:t>
            </a:r>
            <a:endParaRPr lang="en-US" sz="3200" dirty="0"/>
          </a:p>
        </p:txBody>
      </p:sp>
      <p:sp>
        <p:nvSpPr>
          <p:cNvPr id="5" name="Text 3"/>
          <p:cNvSpPr/>
          <p:nvPr/>
        </p:nvSpPr>
        <p:spPr>
          <a:xfrm>
            <a:off x="457200" y="1371600"/>
            <a:ext cx="4572000" cy="1828800"/>
          </a:xfrm>
          <a:prstGeom prst="rect">
            <a:avLst/>
          </a:prstGeom>
          <a:noFill/>
          <a:ln/>
        </p:spPr>
        <p:txBody>
          <a:bodyPr wrap="square" rtlCol="0" anchor="ctr"/>
          <a:lstStyle/>
          <a:p>
            <a:pPr marL="0" indent="0">
              <a:buNone/>
            </a:pPr>
            <a:r>
              <a:rPr lang="en-US" sz="1400" dirty="0">
                <a:solidFill>
                  <a:srgbClr val="FFFFFF"/>
                </a:solidFill>
              </a:rPr>
              <a:t>Green plants are autotrophs that fulfill their carbon and energy requirements through photosynthesis. They convert carbon dioxide and water into carbohydrates in the presence of sunlight and chlorophyll.</a:t>
            </a:r>
            <a:endParaRPr lang="en-US" sz="1400" dirty="0"/>
          </a:p>
        </p:txBody>
      </p:sp>
      <p:sp>
        <p:nvSpPr>
          <p:cNvPr id="6" name="Text 4"/>
          <p:cNvSpPr/>
          <p:nvPr/>
        </p:nvSpPr>
        <p:spPr>
          <a:xfrm>
            <a:off x="457200" y="3291840"/>
            <a:ext cx="4572000" cy="1371600"/>
          </a:xfrm>
          <a:prstGeom prst="rect">
            <a:avLst/>
          </a:prstGeom>
          <a:noFill/>
          <a:ln/>
        </p:spPr>
        <p:txBody>
          <a:bodyPr wrap="square" rtlCol="0" anchor="ctr"/>
          <a:lstStyle/>
          <a:p>
            <a:pPr marL="342900" indent="-342900">
              <a:buSzPct val="100000"/>
              <a:buChar char="•"/>
            </a:pPr>
            <a:r>
              <a:rPr lang="en-US" sz="1200" dirty="0">
                <a:solidFill>
                  <a:srgbClr val="FFFFFF"/>
                </a:solidFill>
              </a:rPr>
              <a:t>**The Equation:** 6CO₂ + 12H₂O →(Sunlight/Chlorophyll)→ C₆H₁₂O₆ + 6O₂ + 6H₂O</a:t>
            </a:r>
            <a:endParaRPr lang="en-US" sz="1200" dirty="0"/>
          </a:p>
          <a:p>
            <a:pPr marL="342900" indent="-342900">
              <a:buSzPct val="100000"/>
              <a:buChar char="•"/>
            </a:pPr>
            <a:r>
              <a:rPr lang="en-US" sz="1200" dirty="0">
                <a:solidFill>
                  <a:srgbClr val="FFFFFF"/>
                </a:solidFill>
              </a:rPr>
              <a:t>**Key Events:** Absorption of light energy by chlorophyll, splitting of water molecules into hydrogen and oxygen, and reduction of CO₂ to carbohydrates.</a:t>
            </a:r>
            <a:endParaRPr lang="en-US" sz="1200" dirty="0"/>
          </a:p>
          <a:p>
            <a:pPr marL="342900" indent="-342900">
              <a:buSzPct val="100000"/>
              <a:buChar char="•"/>
            </a:pPr>
            <a:r>
              <a:rPr lang="en-US" sz="1200" dirty="0">
                <a:solidFill>
                  <a:srgbClr val="FFFFFF"/>
                </a:solidFill>
              </a:rPr>
              <a:t>**Stomata:** Tiny pores on the leaf surface used for massive gaseous exchange. Guard cells regulate their opening and closing.</a:t>
            </a:r>
            <a:endParaRPr lang="en-US" sz="1200" dirty="0"/>
          </a:p>
          <a:p>
            <a:pPr marL="342900" indent="-342900">
              <a:buSzPct val="100000"/>
              <a:buChar char="•"/>
            </a:pPr>
            <a:r>
              <a:rPr lang="en-US" sz="1200" dirty="0">
                <a:solidFill>
                  <a:srgbClr val="FFFFFF"/>
                </a:solidFill>
              </a:rPr>
              <a:t>**Storage:** Unused carbohydrates are stored as **starch** in plants.</a:t>
            </a:r>
            <a:endParaRPr lang="en-US" sz="1200" dirty="0"/>
          </a:p>
        </p:txBody>
      </p:sp>
      <p:pic>
        <p:nvPicPr>
          <p:cNvPr id="7" name="Image 0" descr="preencoded.png"/>
          <p:cNvPicPr>
            <a:picLocks noChangeAspect="1"/>
          </p:cNvPicPr>
          <p:nvPr/>
        </p:nvPicPr>
        <p:blipFill>
          <a:blip r:embed="rId3"/>
          <a:stretch>
            <a:fillRect/>
          </a:stretch>
        </p:blipFill>
        <p:spPr>
          <a:xfrm>
            <a:off x="5303520" y="1097280"/>
            <a:ext cx="3474720" cy="3200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sp>
        <p:nvSpPr>
          <p:cNvPr id="2" name="Text 0"/>
          <p:cNvSpPr/>
          <p:nvPr/>
        </p:nvSpPr>
        <p:spPr>
          <a:xfrm rot="19800000">
            <a:off x="0" y="1371600"/>
            <a:ext cx="9144000" cy="2743200"/>
          </a:xfrm>
          <a:prstGeom prst="rect">
            <a:avLst/>
          </a:prstGeom>
          <a:noFill/>
          <a:ln/>
        </p:spPr>
        <p:txBody>
          <a:bodyPr wrap="square" rtlCol="0" anchor="ctr"/>
          <a:lstStyle/>
          <a:p>
            <a:pPr marL="0" indent="0" algn="ctr">
              <a:buNone/>
            </a:pPr>
            <a:endParaRPr lang="en-US" sz="10000" dirty="0"/>
          </a:p>
        </p:txBody>
      </p:sp>
      <p:sp>
        <p:nvSpPr>
          <p:cNvPr id="3" name="Text 1"/>
          <p:cNvSpPr/>
          <p:nvPr/>
        </p:nvSpPr>
        <p:spPr>
          <a:xfrm>
            <a:off x="457200" y="4754880"/>
            <a:ext cx="8229600" cy="274320"/>
          </a:xfrm>
          <a:prstGeom prst="rect">
            <a:avLst/>
          </a:prstGeom>
          <a:noFill/>
          <a:ln/>
        </p:spPr>
        <p:txBody>
          <a:bodyPr wrap="square" rtlCol="0" anchor="ctr"/>
          <a:lstStyle/>
          <a:p>
            <a:pPr marL="0" indent="0" algn="ctr">
              <a:buNone/>
            </a:pPr>
            <a:r>
              <a:rPr lang="en-US" sz="1000" b="1" dirty="0">
                <a:solidFill>
                  <a:srgbClr val="FFA500"/>
                </a:solidFill>
              </a:rPr>
              <a:t>Vedantu - Smart Learning Solution</a:t>
            </a:r>
            <a:endParaRPr lang="en-US" sz="1000" dirty="0"/>
          </a:p>
        </p:txBody>
      </p:sp>
      <p:sp>
        <p:nvSpPr>
          <p:cNvPr id="4" name="Text 2"/>
          <p:cNvSpPr/>
          <p:nvPr/>
        </p:nvSpPr>
        <p:spPr>
          <a:xfrm>
            <a:off x="457200" y="457200"/>
            <a:ext cx="8229600" cy="731520"/>
          </a:xfrm>
          <a:prstGeom prst="rect">
            <a:avLst/>
          </a:prstGeom>
          <a:noFill/>
          <a:ln/>
        </p:spPr>
        <p:txBody>
          <a:bodyPr wrap="square" rtlCol="0" anchor="ctr"/>
          <a:lstStyle/>
          <a:p>
            <a:pPr marL="0" indent="0">
              <a:buNone/>
            </a:pPr>
            <a:r>
              <a:rPr lang="en-US" sz="3200" b="1" dirty="0">
                <a:solidFill>
                  <a:srgbClr val="FFA500"/>
                </a:solidFill>
              </a:rPr>
              <a:t>Nutrition in Human Beings</a:t>
            </a:r>
            <a:endParaRPr lang="en-US" sz="3200" dirty="0"/>
          </a:p>
        </p:txBody>
      </p:sp>
      <p:sp>
        <p:nvSpPr>
          <p:cNvPr id="5" name="Text 3"/>
          <p:cNvSpPr/>
          <p:nvPr/>
        </p:nvSpPr>
        <p:spPr>
          <a:xfrm>
            <a:off x="457200" y="1371600"/>
            <a:ext cx="4572000" cy="1828800"/>
          </a:xfrm>
          <a:prstGeom prst="rect">
            <a:avLst/>
          </a:prstGeom>
          <a:noFill/>
          <a:ln/>
        </p:spPr>
        <p:txBody>
          <a:bodyPr wrap="square" rtlCol="0" anchor="ctr"/>
          <a:lstStyle/>
          <a:p>
            <a:pPr marL="0" indent="0">
              <a:buNone/>
            </a:pPr>
            <a:r>
              <a:rPr lang="en-US" sz="1400" dirty="0">
                <a:solidFill>
                  <a:srgbClr val="FFFFFF"/>
                </a:solidFill>
              </a:rPr>
              <a:t>Humans have a specialized alimentary canal for holozoic nutrition. Food is broken down into simpler molecules using biological catalysts called enzymes.</a:t>
            </a:r>
            <a:endParaRPr lang="en-US" sz="1400" dirty="0"/>
          </a:p>
        </p:txBody>
      </p:sp>
      <p:sp>
        <p:nvSpPr>
          <p:cNvPr id="6" name="Text 4"/>
          <p:cNvSpPr/>
          <p:nvPr/>
        </p:nvSpPr>
        <p:spPr>
          <a:xfrm>
            <a:off x="457200" y="3291840"/>
            <a:ext cx="4572000" cy="1371600"/>
          </a:xfrm>
          <a:prstGeom prst="rect">
            <a:avLst/>
          </a:prstGeom>
          <a:noFill/>
          <a:ln/>
        </p:spPr>
        <p:txBody>
          <a:bodyPr wrap="square" rtlCol="0" anchor="ctr"/>
          <a:lstStyle/>
          <a:p>
            <a:pPr marL="342900" indent="-342900">
              <a:buSzPct val="100000"/>
              <a:buChar char="•"/>
            </a:pPr>
            <a:r>
              <a:rPr lang="en-US" sz="1200" dirty="0">
                <a:solidFill>
                  <a:srgbClr val="FFFFFF"/>
                </a:solidFill>
              </a:rPr>
              <a:t>**Mouth:** Salivary amylase breaks down starch into simple sugar.</a:t>
            </a:r>
            <a:endParaRPr lang="en-US" sz="1200" dirty="0"/>
          </a:p>
          <a:p>
            <a:pPr marL="342900" indent="-342900">
              <a:buSzPct val="100000"/>
              <a:buChar char="•"/>
            </a:pPr>
            <a:r>
              <a:rPr lang="en-US" sz="1200" dirty="0">
                <a:solidFill>
                  <a:srgbClr val="FFFFFF"/>
                </a:solidFill>
              </a:rPr>
              <a:t>**Stomach:** Gastric glands release HCl (creates acidic medium), Pepsin (digests protein), and Mucus (protects lining).</a:t>
            </a:r>
            <a:endParaRPr lang="en-US" sz="1200" dirty="0"/>
          </a:p>
          <a:p>
            <a:pPr marL="342900" indent="-342900">
              <a:buSzPct val="100000"/>
              <a:buChar char="•"/>
            </a:pPr>
            <a:r>
              <a:rPr lang="en-US" sz="1200" dirty="0">
                <a:solidFill>
                  <a:srgbClr val="FFFFFF"/>
                </a:solidFill>
              </a:rPr>
              <a:t>**Small Intestine:** The site of complete digestion. Receives bile from the liver (emulsifies fats) and pancreatic juice (Trypsin for proteins, Lipase for fats).</a:t>
            </a:r>
            <a:endParaRPr lang="en-US" sz="1200" dirty="0"/>
          </a:p>
          <a:p>
            <a:pPr marL="342900" indent="-342900">
              <a:buSzPct val="100000"/>
              <a:buChar char="•"/>
            </a:pPr>
            <a:r>
              <a:rPr lang="en-US" sz="1200" dirty="0">
                <a:solidFill>
                  <a:srgbClr val="FFFFFF"/>
                </a:solidFill>
              </a:rPr>
              <a:t>**Absorption:** Villi in the small intestine increase surface area for absorption.</a:t>
            </a:r>
            <a:endParaRPr lang="en-US" sz="1200" dirty="0"/>
          </a:p>
        </p:txBody>
      </p:sp>
      <p:pic>
        <p:nvPicPr>
          <p:cNvPr id="7" name="Image 0" descr="preencoded.png"/>
          <p:cNvPicPr>
            <a:picLocks noChangeAspect="1"/>
          </p:cNvPicPr>
          <p:nvPr/>
        </p:nvPicPr>
        <p:blipFill>
          <a:blip r:embed="rId3"/>
          <a:stretch>
            <a:fillRect/>
          </a:stretch>
        </p:blipFill>
        <p:spPr>
          <a:xfrm>
            <a:off x="5303520" y="1097280"/>
            <a:ext cx="3474720" cy="3200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sp>
        <p:nvSpPr>
          <p:cNvPr id="2" name="Text 0"/>
          <p:cNvSpPr/>
          <p:nvPr/>
        </p:nvSpPr>
        <p:spPr>
          <a:xfrm rot="19800000">
            <a:off x="0" y="1371600"/>
            <a:ext cx="9144000" cy="2743200"/>
          </a:xfrm>
          <a:prstGeom prst="rect">
            <a:avLst/>
          </a:prstGeom>
          <a:noFill/>
          <a:ln/>
        </p:spPr>
        <p:txBody>
          <a:bodyPr wrap="square" rtlCol="0" anchor="ctr"/>
          <a:lstStyle/>
          <a:p>
            <a:pPr marL="0" indent="0" algn="ctr">
              <a:buNone/>
            </a:pPr>
            <a:endParaRPr lang="en-US" sz="10000" dirty="0"/>
          </a:p>
        </p:txBody>
      </p:sp>
      <p:sp>
        <p:nvSpPr>
          <p:cNvPr id="3" name="Text 1"/>
          <p:cNvSpPr/>
          <p:nvPr/>
        </p:nvSpPr>
        <p:spPr>
          <a:xfrm>
            <a:off x="457200" y="4754880"/>
            <a:ext cx="8229600" cy="274320"/>
          </a:xfrm>
          <a:prstGeom prst="rect">
            <a:avLst/>
          </a:prstGeom>
          <a:noFill/>
          <a:ln/>
        </p:spPr>
        <p:txBody>
          <a:bodyPr wrap="square" rtlCol="0" anchor="ctr"/>
          <a:lstStyle/>
          <a:p>
            <a:pPr marL="0" indent="0" algn="ctr">
              <a:buNone/>
            </a:pPr>
            <a:r>
              <a:rPr lang="en-US" sz="1000" b="1" dirty="0">
                <a:solidFill>
                  <a:srgbClr val="FFA500"/>
                </a:solidFill>
              </a:rPr>
              <a:t>Vedantu - Smart Learning Solution</a:t>
            </a:r>
            <a:endParaRPr lang="en-US" sz="1000" dirty="0"/>
          </a:p>
        </p:txBody>
      </p:sp>
      <p:sp>
        <p:nvSpPr>
          <p:cNvPr id="4" name="Text 2"/>
          <p:cNvSpPr/>
          <p:nvPr/>
        </p:nvSpPr>
        <p:spPr>
          <a:xfrm>
            <a:off x="457200" y="457200"/>
            <a:ext cx="8229600" cy="731520"/>
          </a:xfrm>
          <a:prstGeom prst="rect">
            <a:avLst/>
          </a:prstGeom>
          <a:noFill/>
          <a:ln/>
        </p:spPr>
        <p:txBody>
          <a:bodyPr wrap="square" rtlCol="0" anchor="ctr"/>
          <a:lstStyle/>
          <a:p>
            <a:pPr marL="0" indent="0">
              <a:buNone/>
            </a:pPr>
            <a:r>
              <a:rPr lang="en-US" sz="3200" b="1" dirty="0">
                <a:solidFill>
                  <a:srgbClr val="FFA500"/>
                </a:solidFill>
              </a:rPr>
              <a:t>Respiration: Breaking Down Glucose</a:t>
            </a:r>
            <a:endParaRPr lang="en-US" sz="3200" dirty="0"/>
          </a:p>
        </p:txBody>
      </p:sp>
      <p:sp>
        <p:nvSpPr>
          <p:cNvPr id="5" name="Text 3"/>
          <p:cNvSpPr/>
          <p:nvPr/>
        </p:nvSpPr>
        <p:spPr>
          <a:xfrm>
            <a:off x="457200" y="1371600"/>
            <a:ext cx="4572000" cy="1828800"/>
          </a:xfrm>
          <a:prstGeom prst="rect">
            <a:avLst/>
          </a:prstGeom>
          <a:noFill/>
          <a:ln/>
        </p:spPr>
        <p:txBody>
          <a:bodyPr wrap="square" rtlCol="0" anchor="ctr"/>
          <a:lstStyle/>
          <a:p>
            <a:pPr marL="0" indent="0">
              <a:buNone/>
            </a:pPr>
            <a:r>
              <a:rPr lang="en-US" sz="1400" dirty="0">
                <a:solidFill>
                  <a:srgbClr val="FFFFFF"/>
                </a:solidFill>
              </a:rPr>
              <a:t>Respiration involves breaking down food sources (glucose) to release energy for cellular needs. The energy currency produced is ATP (Adenosine Triphosphate).</a:t>
            </a:r>
            <a:endParaRPr lang="en-US" sz="1400" dirty="0"/>
          </a:p>
        </p:txBody>
      </p:sp>
      <p:sp>
        <p:nvSpPr>
          <p:cNvPr id="6" name="Text 4"/>
          <p:cNvSpPr/>
          <p:nvPr/>
        </p:nvSpPr>
        <p:spPr>
          <a:xfrm>
            <a:off x="457200" y="3291840"/>
            <a:ext cx="4572000" cy="1371600"/>
          </a:xfrm>
          <a:prstGeom prst="rect">
            <a:avLst/>
          </a:prstGeom>
          <a:noFill/>
          <a:ln/>
        </p:spPr>
        <p:txBody>
          <a:bodyPr wrap="square" rtlCol="0" anchor="ctr"/>
          <a:lstStyle/>
          <a:p>
            <a:pPr marL="342900" indent="-342900">
              <a:buSzPct val="100000"/>
              <a:buChar char="•"/>
            </a:pPr>
            <a:r>
              <a:rPr lang="en-US" sz="1200" dirty="0">
                <a:solidFill>
                  <a:srgbClr val="FFFFFF"/>
                </a:solidFill>
              </a:rPr>
              <a:t>**Step 1:** Breakdown of Glucose (6-carbon) into Pyruvate (3-carbon) in the Cytoplasm.</a:t>
            </a:r>
            <a:endParaRPr lang="en-US" sz="1200" dirty="0"/>
          </a:p>
          <a:p>
            <a:pPr marL="342900" indent="-342900">
              <a:buSzPct val="100000"/>
              <a:buChar char="•"/>
            </a:pPr>
            <a:r>
              <a:rPr lang="en-US" sz="1200" dirty="0">
                <a:solidFill>
                  <a:srgbClr val="FFFFFF"/>
                </a:solidFill>
              </a:rPr>
              <a:t>**Aerobic Respiration:** Occurs in Mitochondria (presence of oxygen). Products: CO₂, Water, and lots of Energy.</a:t>
            </a:r>
            <a:endParaRPr lang="en-US" sz="1200" dirty="0"/>
          </a:p>
          <a:p>
            <a:pPr marL="342900" indent="-342900">
              <a:buSzPct val="100000"/>
              <a:buChar char="•"/>
            </a:pPr>
            <a:r>
              <a:rPr lang="en-US" sz="1200" dirty="0">
                <a:solidFill>
                  <a:srgbClr val="FFFFFF"/>
                </a:solidFill>
              </a:rPr>
              <a:t>**Anaerobic Respiration:** Occurs in Yeast (fermentation). Products: Ethanol and CO₂.</a:t>
            </a:r>
            <a:endParaRPr lang="en-US" sz="1200" dirty="0"/>
          </a:p>
          <a:p>
            <a:pPr marL="342900" indent="-342900">
              <a:buSzPct val="100000"/>
              <a:buChar char="•"/>
            </a:pPr>
            <a:r>
              <a:rPr lang="en-US" sz="1200" dirty="0">
                <a:solidFill>
                  <a:srgbClr val="FFFFFF"/>
                </a:solidFill>
              </a:rPr>
              <a:t>**Muscle Cramps:** Caused by the build-up of Lactic Acid when there is a lack of oxygen during sudden activity.</a:t>
            </a:r>
            <a:endParaRPr lang="en-US" sz="1200" dirty="0"/>
          </a:p>
        </p:txBody>
      </p:sp>
      <p:pic>
        <p:nvPicPr>
          <p:cNvPr id="7" name="Image 0" descr="preencoded.png"/>
          <p:cNvPicPr>
            <a:picLocks noChangeAspect="1"/>
          </p:cNvPicPr>
          <p:nvPr/>
        </p:nvPicPr>
        <p:blipFill>
          <a:blip r:embed="rId3"/>
          <a:stretch>
            <a:fillRect/>
          </a:stretch>
        </p:blipFill>
        <p:spPr>
          <a:xfrm>
            <a:off x="5303520" y="1097280"/>
            <a:ext cx="3474720" cy="3200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00000"/>
        </a:solidFill>
        <a:effectLst/>
      </p:bgPr>
    </p:bg>
    <p:spTree>
      <p:nvGrpSpPr>
        <p:cNvPr id="1" name=""/>
        <p:cNvGrpSpPr/>
        <p:nvPr/>
      </p:nvGrpSpPr>
      <p:grpSpPr>
        <a:xfrm>
          <a:off x="0" y="0"/>
          <a:ext cx="0" cy="0"/>
          <a:chOff x="0" y="0"/>
          <a:chExt cx="0" cy="0"/>
        </a:xfrm>
      </p:grpSpPr>
      <p:sp>
        <p:nvSpPr>
          <p:cNvPr id="2" name="Text 0"/>
          <p:cNvSpPr/>
          <p:nvPr/>
        </p:nvSpPr>
        <p:spPr>
          <a:xfrm rot="19800000">
            <a:off x="0" y="1371600"/>
            <a:ext cx="9144000" cy="2743200"/>
          </a:xfrm>
          <a:prstGeom prst="rect">
            <a:avLst/>
          </a:prstGeom>
          <a:noFill/>
          <a:ln/>
        </p:spPr>
        <p:txBody>
          <a:bodyPr wrap="square" rtlCol="0" anchor="ctr"/>
          <a:lstStyle/>
          <a:p>
            <a:pPr marL="0" indent="0" algn="ctr">
              <a:buNone/>
            </a:pPr>
            <a:endParaRPr lang="en-US" sz="10000" dirty="0"/>
          </a:p>
        </p:txBody>
      </p:sp>
      <p:sp>
        <p:nvSpPr>
          <p:cNvPr id="3" name="Text 1"/>
          <p:cNvSpPr/>
          <p:nvPr/>
        </p:nvSpPr>
        <p:spPr>
          <a:xfrm>
            <a:off x="457200" y="4754880"/>
            <a:ext cx="8229600" cy="274320"/>
          </a:xfrm>
          <a:prstGeom prst="rect">
            <a:avLst/>
          </a:prstGeom>
          <a:noFill/>
          <a:ln/>
        </p:spPr>
        <p:txBody>
          <a:bodyPr wrap="square" rtlCol="0" anchor="ctr"/>
          <a:lstStyle/>
          <a:p>
            <a:pPr marL="0" indent="0" algn="ctr">
              <a:buNone/>
            </a:pPr>
            <a:r>
              <a:rPr lang="en-US" sz="1000" b="1" dirty="0">
                <a:solidFill>
                  <a:srgbClr val="FFA500"/>
                </a:solidFill>
              </a:rPr>
              <a:t>Vedantu - Smart Learning Solution</a:t>
            </a:r>
            <a:endParaRPr lang="en-US" sz="1000" dirty="0"/>
          </a:p>
        </p:txBody>
      </p:sp>
      <p:sp>
        <p:nvSpPr>
          <p:cNvPr id="4" name="Text 2"/>
          <p:cNvSpPr/>
          <p:nvPr/>
        </p:nvSpPr>
        <p:spPr>
          <a:xfrm>
            <a:off x="457200" y="457200"/>
            <a:ext cx="8229600" cy="731520"/>
          </a:xfrm>
          <a:prstGeom prst="rect">
            <a:avLst/>
          </a:prstGeom>
          <a:noFill/>
          <a:ln/>
        </p:spPr>
        <p:txBody>
          <a:bodyPr wrap="square" rtlCol="0" anchor="ctr"/>
          <a:lstStyle/>
          <a:p>
            <a:pPr marL="0" indent="0">
              <a:buNone/>
            </a:pPr>
            <a:r>
              <a:rPr lang="en-US" sz="3200" b="1" dirty="0">
                <a:solidFill>
                  <a:srgbClr val="FFA500"/>
                </a:solidFill>
              </a:rPr>
              <a:t>Transportation: The Human Heart</a:t>
            </a:r>
            <a:endParaRPr lang="en-US" sz="3200" dirty="0"/>
          </a:p>
        </p:txBody>
      </p:sp>
      <p:sp>
        <p:nvSpPr>
          <p:cNvPr id="5" name="Text 3"/>
          <p:cNvSpPr/>
          <p:nvPr/>
        </p:nvSpPr>
        <p:spPr>
          <a:xfrm>
            <a:off x="457200" y="1371600"/>
            <a:ext cx="4572000" cy="1828800"/>
          </a:xfrm>
          <a:prstGeom prst="rect">
            <a:avLst/>
          </a:prstGeom>
          <a:noFill/>
          <a:ln/>
        </p:spPr>
        <p:txBody>
          <a:bodyPr wrap="square" rtlCol="0" anchor="ctr"/>
          <a:lstStyle/>
          <a:p>
            <a:pPr marL="0" indent="0">
              <a:buNone/>
            </a:pPr>
            <a:r>
              <a:rPr lang="en-US" sz="1400" dirty="0">
                <a:solidFill>
                  <a:srgbClr val="FFFFFF"/>
                </a:solidFill>
              </a:rPr>
              <a:t>The heart is a muscular pump that separates oxygenated and deoxygenated blood, essential for efficient oxygen supply in mammals and birds.</a:t>
            </a:r>
            <a:endParaRPr lang="en-US" sz="1400" dirty="0"/>
          </a:p>
        </p:txBody>
      </p:sp>
      <p:sp>
        <p:nvSpPr>
          <p:cNvPr id="6" name="Text 4"/>
          <p:cNvSpPr/>
          <p:nvPr/>
        </p:nvSpPr>
        <p:spPr>
          <a:xfrm>
            <a:off x="457200" y="3291840"/>
            <a:ext cx="4572000" cy="1371600"/>
          </a:xfrm>
          <a:prstGeom prst="rect">
            <a:avLst/>
          </a:prstGeom>
          <a:noFill/>
          <a:ln/>
        </p:spPr>
        <p:txBody>
          <a:bodyPr wrap="square" rtlCol="0" anchor="ctr"/>
          <a:lstStyle/>
          <a:p>
            <a:pPr marL="342900" indent="-342900">
              <a:buSzPct val="100000"/>
              <a:buChar char="•"/>
            </a:pPr>
            <a:r>
              <a:rPr lang="en-US" sz="1200" dirty="0">
                <a:solidFill>
                  <a:srgbClr val="FFFFFF"/>
                </a:solidFill>
              </a:rPr>
              <a:t>**Double Circulation:** Blood goes through the heart twice during each cycle.</a:t>
            </a:r>
            <a:endParaRPr lang="en-US" sz="1200" dirty="0"/>
          </a:p>
          <a:p>
            <a:pPr marL="342900" indent="-342900">
              <a:buSzPct val="100000"/>
              <a:buChar char="•"/>
            </a:pPr>
            <a:r>
              <a:rPr lang="en-US" sz="1200" dirty="0">
                <a:solidFill>
                  <a:srgbClr val="FFFFFF"/>
                </a:solidFill>
              </a:rPr>
              <a:t>**Left Side:** Left Atrium receives oxygen-rich blood from lungs; Left Ventricle pumps it to the body (via Aorta).</a:t>
            </a:r>
            <a:endParaRPr lang="en-US" sz="1200" dirty="0"/>
          </a:p>
          <a:p>
            <a:pPr marL="342900" indent="-342900">
              <a:buSzPct val="100000"/>
              <a:buChar char="•"/>
            </a:pPr>
            <a:r>
              <a:rPr lang="en-US" sz="1200" dirty="0">
                <a:solidFill>
                  <a:srgbClr val="FFFFFF"/>
                </a:solidFill>
              </a:rPr>
              <a:t>**Right Side:** Right Atrium receives deoxygenated blood from the body; Right Ventricle pumps it to the lungs.</a:t>
            </a:r>
            <a:endParaRPr lang="en-US" sz="1200" dirty="0"/>
          </a:p>
          <a:p>
            <a:pPr marL="342900" indent="-342900">
              <a:buSzPct val="100000"/>
              <a:buChar char="•"/>
            </a:pPr>
            <a:r>
              <a:rPr lang="en-US" sz="1200" dirty="0">
                <a:solidFill>
                  <a:srgbClr val="FFFFFF"/>
                </a:solidFill>
              </a:rPr>
              <a:t>**Vessels:** Arteries carry blood away from the heart (thick walls); Veins bring blood back (have valves); Capillaries allow exchange of materials.</a:t>
            </a:r>
            <a:endParaRPr lang="en-US" sz="1200" dirty="0"/>
          </a:p>
        </p:txBody>
      </p:sp>
      <p:pic>
        <p:nvPicPr>
          <p:cNvPr id="7" name="Image 0" descr="preencoded.png"/>
          <p:cNvPicPr>
            <a:picLocks noChangeAspect="1"/>
          </p:cNvPicPr>
          <p:nvPr/>
        </p:nvPicPr>
        <p:blipFill>
          <a:blip r:embed="rId3"/>
          <a:stretch>
            <a:fillRect/>
          </a:stretch>
        </p:blipFill>
        <p:spPr>
          <a:xfrm>
            <a:off x="5303520" y="1097280"/>
            <a:ext cx="3474720" cy="3200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00000"/>
        </a:solidFill>
        <a:effectLst/>
      </p:bgPr>
    </p:bg>
    <p:spTree>
      <p:nvGrpSpPr>
        <p:cNvPr id="1" name=""/>
        <p:cNvGrpSpPr/>
        <p:nvPr/>
      </p:nvGrpSpPr>
      <p:grpSpPr>
        <a:xfrm>
          <a:off x="0" y="0"/>
          <a:ext cx="0" cy="0"/>
          <a:chOff x="0" y="0"/>
          <a:chExt cx="0" cy="0"/>
        </a:xfrm>
      </p:grpSpPr>
      <p:sp>
        <p:nvSpPr>
          <p:cNvPr id="2" name="Text 0"/>
          <p:cNvSpPr/>
          <p:nvPr/>
        </p:nvSpPr>
        <p:spPr>
          <a:xfrm rot="19800000">
            <a:off x="0" y="1371600"/>
            <a:ext cx="9144000" cy="2743200"/>
          </a:xfrm>
          <a:prstGeom prst="rect">
            <a:avLst/>
          </a:prstGeom>
          <a:noFill/>
          <a:ln/>
        </p:spPr>
        <p:txBody>
          <a:bodyPr wrap="square" rtlCol="0" anchor="ctr"/>
          <a:lstStyle/>
          <a:p>
            <a:pPr marL="0" indent="0" algn="ctr">
              <a:buNone/>
            </a:pPr>
            <a:endParaRPr lang="en-US" sz="10000" dirty="0"/>
          </a:p>
        </p:txBody>
      </p:sp>
      <p:sp>
        <p:nvSpPr>
          <p:cNvPr id="3" name="Text 1"/>
          <p:cNvSpPr/>
          <p:nvPr/>
        </p:nvSpPr>
        <p:spPr>
          <a:xfrm>
            <a:off x="457200" y="4754880"/>
            <a:ext cx="8229600" cy="274320"/>
          </a:xfrm>
          <a:prstGeom prst="rect">
            <a:avLst/>
          </a:prstGeom>
          <a:noFill/>
          <a:ln/>
        </p:spPr>
        <p:txBody>
          <a:bodyPr wrap="square" rtlCol="0" anchor="ctr"/>
          <a:lstStyle/>
          <a:p>
            <a:pPr marL="0" indent="0" algn="ctr">
              <a:buNone/>
            </a:pPr>
            <a:r>
              <a:rPr lang="en-US" sz="1000" b="1" dirty="0">
                <a:solidFill>
                  <a:srgbClr val="FFA500"/>
                </a:solidFill>
              </a:rPr>
              <a:t>Vedantu - Smart Learning Solution</a:t>
            </a:r>
            <a:endParaRPr lang="en-US" sz="1000" dirty="0"/>
          </a:p>
        </p:txBody>
      </p:sp>
      <p:sp>
        <p:nvSpPr>
          <p:cNvPr id="4" name="Text 2"/>
          <p:cNvSpPr/>
          <p:nvPr/>
        </p:nvSpPr>
        <p:spPr>
          <a:xfrm>
            <a:off x="457200" y="457200"/>
            <a:ext cx="8229600" cy="731520"/>
          </a:xfrm>
          <a:prstGeom prst="rect">
            <a:avLst/>
          </a:prstGeom>
          <a:noFill/>
          <a:ln/>
        </p:spPr>
        <p:txBody>
          <a:bodyPr wrap="square" rtlCol="0" anchor="ctr"/>
          <a:lstStyle/>
          <a:p>
            <a:pPr marL="0" indent="0">
              <a:buNone/>
            </a:pPr>
            <a:r>
              <a:rPr lang="en-US" sz="3200" b="1" dirty="0">
                <a:solidFill>
                  <a:srgbClr val="FFA500"/>
                </a:solidFill>
              </a:rPr>
              <a:t>Excretion in Humans</a:t>
            </a:r>
            <a:endParaRPr lang="en-US" sz="3200" dirty="0"/>
          </a:p>
        </p:txBody>
      </p:sp>
      <p:sp>
        <p:nvSpPr>
          <p:cNvPr id="5" name="Text 3"/>
          <p:cNvSpPr/>
          <p:nvPr/>
        </p:nvSpPr>
        <p:spPr>
          <a:xfrm>
            <a:off x="457200" y="1371600"/>
            <a:ext cx="4572000" cy="1828800"/>
          </a:xfrm>
          <a:prstGeom prst="rect">
            <a:avLst/>
          </a:prstGeom>
          <a:noFill/>
          <a:ln/>
        </p:spPr>
        <p:txBody>
          <a:bodyPr wrap="square" rtlCol="0" anchor="ctr"/>
          <a:lstStyle/>
          <a:p>
            <a:pPr marL="0" indent="0">
              <a:buNone/>
            </a:pPr>
            <a:r>
              <a:rPr lang="en-US" sz="1400" dirty="0">
                <a:solidFill>
                  <a:srgbClr val="FFFFFF"/>
                </a:solidFill>
              </a:rPr>
              <a:t>Excretion is the removal of harmful metabolic wastes (like nitrogenous waste) from the body. The kidney is the primary organ for this function.</a:t>
            </a:r>
            <a:endParaRPr lang="en-US" sz="1400" dirty="0"/>
          </a:p>
        </p:txBody>
      </p:sp>
      <p:sp>
        <p:nvSpPr>
          <p:cNvPr id="6" name="Text 4"/>
          <p:cNvSpPr/>
          <p:nvPr/>
        </p:nvSpPr>
        <p:spPr>
          <a:xfrm>
            <a:off x="457200" y="3291840"/>
            <a:ext cx="4572000" cy="1371600"/>
          </a:xfrm>
          <a:prstGeom prst="rect">
            <a:avLst/>
          </a:prstGeom>
          <a:noFill/>
          <a:ln/>
        </p:spPr>
        <p:txBody>
          <a:bodyPr wrap="square" rtlCol="0" anchor="ctr"/>
          <a:lstStyle/>
          <a:p>
            <a:pPr marL="342900" indent="-342900">
              <a:buSzPct val="100000"/>
              <a:buChar char="•"/>
            </a:pPr>
            <a:r>
              <a:rPr lang="en-US" sz="1200" dirty="0">
                <a:solidFill>
                  <a:srgbClr val="FFFFFF"/>
                </a:solidFill>
              </a:rPr>
              <a:t>**System:** Pair of kidneys, ureters, urinary bladder, and urethra.</a:t>
            </a:r>
            <a:endParaRPr lang="en-US" sz="1200" dirty="0"/>
          </a:p>
          <a:p>
            <a:pPr marL="342900" indent="-342900">
              <a:buSzPct val="100000"/>
              <a:buChar char="•"/>
            </a:pPr>
            <a:r>
              <a:rPr lang="en-US" sz="1200" dirty="0">
                <a:solidFill>
                  <a:srgbClr val="FFFFFF"/>
                </a:solidFill>
              </a:rPr>
              <a:t>**Nephron:** The filtration unit of the kidney. It filters blood and selectively reabsorbs glucose, amino acids, salts, and water.</a:t>
            </a:r>
            <a:endParaRPr lang="en-US" sz="1200" dirty="0"/>
          </a:p>
          <a:p>
            <a:pPr marL="342900" indent="-342900">
              <a:buSzPct val="100000"/>
              <a:buChar char="•"/>
            </a:pPr>
            <a:r>
              <a:rPr lang="en-US" sz="1200" dirty="0">
                <a:solidFill>
                  <a:srgbClr val="FFFFFF"/>
                </a:solidFill>
              </a:rPr>
              <a:t>**Urine Formation:** Nitrogenous waste (urea/uric acid) and excess water form urine, which is stored in the bladder.</a:t>
            </a:r>
            <a:endParaRPr lang="en-US" sz="1200" dirty="0"/>
          </a:p>
          <a:p>
            <a:pPr marL="342900" indent="-342900">
              <a:buSzPct val="100000"/>
              <a:buChar char="•"/>
            </a:pPr>
            <a:r>
              <a:rPr lang="en-US" sz="1200" dirty="0">
                <a:solidFill>
                  <a:srgbClr val="FFFFFF"/>
                </a:solidFill>
              </a:rPr>
              <a:t>**Plants:** Excrete waste via transpiration, falling leaves, or storing gums/resins in old xylem.</a:t>
            </a:r>
            <a:endParaRPr lang="en-US" sz="1200" dirty="0"/>
          </a:p>
        </p:txBody>
      </p:sp>
      <p:pic>
        <p:nvPicPr>
          <p:cNvPr id="7" name="Image 0" descr="preencoded.png"/>
          <p:cNvPicPr>
            <a:picLocks noChangeAspect="1"/>
          </p:cNvPicPr>
          <p:nvPr/>
        </p:nvPicPr>
        <p:blipFill>
          <a:blip r:embed="rId3"/>
          <a:stretch>
            <a:fillRect/>
          </a:stretch>
        </p:blipFill>
        <p:spPr>
          <a:xfrm>
            <a:off x="5303520" y="1097280"/>
            <a:ext cx="3474720" cy="3200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00000"/>
        </a:solidFill>
        <a:effectLst/>
      </p:bgPr>
    </p:bg>
    <p:spTree>
      <p:nvGrpSpPr>
        <p:cNvPr id="1" name=""/>
        <p:cNvGrpSpPr/>
        <p:nvPr/>
      </p:nvGrpSpPr>
      <p:grpSpPr>
        <a:xfrm>
          <a:off x="0" y="0"/>
          <a:ext cx="0" cy="0"/>
          <a:chOff x="0" y="0"/>
          <a:chExt cx="0" cy="0"/>
        </a:xfrm>
      </p:grpSpPr>
      <p:sp>
        <p:nvSpPr>
          <p:cNvPr id="2" name="Text 0"/>
          <p:cNvSpPr/>
          <p:nvPr/>
        </p:nvSpPr>
        <p:spPr>
          <a:xfrm rot="19800000">
            <a:off x="0" y="1371600"/>
            <a:ext cx="9144000" cy="2743200"/>
          </a:xfrm>
          <a:prstGeom prst="rect">
            <a:avLst/>
          </a:prstGeom>
          <a:noFill/>
          <a:ln/>
        </p:spPr>
        <p:txBody>
          <a:bodyPr wrap="square" rtlCol="0" anchor="ctr"/>
          <a:lstStyle/>
          <a:p>
            <a:pPr marL="0" indent="0" algn="ctr">
              <a:buNone/>
            </a:pPr>
            <a:endParaRPr lang="en-US" sz="10000" dirty="0"/>
          </a:p>
        </p:txBody>
      </p:sp>
      <p:sp>
        <p:nvSpPr>
          <p:cNvPr id="3" name="Text 1"/>
          <p:cNvSpPr/>
          <p:nvPr/>
        </p:nvSpPr>
        <p:spPr>
          <a:xfrm>
            <a:off x="457200" y="4754880"/>
            <a:ext cx="8229600" cy="274320"/>
          </a:xfrm>
          <a:prstGeom prst="rect">
            <a:avLst/>
          </a:prstGeom>
          <a:noFill/>
          <a:ln/>
        </p:spPr>
        <p:txBody>
          <a:bodyPr wrap="square" rtlCol="0" anchor="ctr"/>
          <a:lstStyle/>
          <a:p>
            <a:pPr marL="0" indent="0" algn="ctr">
              <a:buNone/>
            </a:pPr>
            <a:r>
              <a:rPr lang="en-US" sz="1000" b="1" dirty="0">
                <a:solidFill>
                  <a:srgbClr val="FFA500"/>
                </a:solidFill>
              </a:rPr>
              <a:t>Vedantu - Smart Learning Solution</a:t>
            </a:r>
            <a:endParaRPr lang="en-US" sz="1000" dirty="0"/>
          </a:p>
        </p:txBody>
      </p:sp>
      <p:sp>
        <p:nvSpPr>
          <p:cNvPr id="4" name="Text 2"/>
          <p:cNvSpPr/>
          <p:nvPr/>
        </p:nvSpPr>
        <p:spPr>
          <a:xfrm>
            <a:off x="457200" y="457200"/>
            <a:ext cx="8229600" cy="457200"/>
          </a:xfrm>
          <a:prstGeom prst="rect">
            <a:avLst/>
          </a:prstGeom>
          <a:noFill/>
          <a:ln/>
        </p:spPr>
        <p:txBody>
          <a:bodyPr wrap="square" rtlCol="0" anchor="ctr"/>
          <a:lstStyle/>
          <a:p>
            <a:pPr marL="0" indent="0">
              <a:buNone/>
            </a:pPr>
            <a:r>
              <a:rPr lang="en-US" sz="1800" b="1" dirty="0">
                <a:solidFill>
                  <a:srgbClr val="FFA500"/>
                </a:solidFill>
              </a:rPr>
              <a:t>QUIZ: Quiz Time!</a:t>
            </a:r>
            <a:endParaRPr lang="en-US" sz="1800" dirty="0"/>
          </a:p>
        </p:txBody>
      </p:sp>
      <p:sp>
        <p:nvSpPr>
          <p:cNvPr id="5" name="Text 3"/>
          <p:cNvSpPr/>
          <p:nvPr/>
        </p:nvSpPr>
        <p:spPr>
          <a:xfrm>
            <a:off x="457200" y="1097280"/>
            <a:ext cx="8229600" cy="1371600"/>
          </a:xfrm>
          <a:prstGeom prst="rect">
            <a:avLst/>
          </a:prstGeom>
          <a:noFill/>
          <a:ln/>
        </p:spPr>
        <p:txBody>
          <a:bodyPr wrap="square" rtlCol="0" anchor="ctr"/>
          <a:lstStyle/>
          <a:p>
            <a:pPr marL="0" indent="0">
              <a:buNone/>
            </a:pPr>
            <a:r>
              <a:rPr lang="en-US" sz="2400" b="1" dirty="0">
                <a:solidFill>
                  <a:srgbClr val="FFFFFF"/>
                </a:solidFill>
              </a:rPr>
              <a:t>Which of the following events does NOT occur during photosynthesis?</a:t>
            </a:r>
            <a:endParaRPr lang="en-US" sz="2400" dirty="0"/>
          </a:p>
        </p:txBody>
      </p:sp>
      <p:sp>
        <p:nvSpPr>
          <p:cNvPr id="6" name="Text 4"/>
          <p:cNvSpPr/>
          <p:nvPr/>
        </p:nvSpPr>
        <p:spPr>
          <a:xfrm>
            <a:off x="731520" y="2560320"/>
            <a:ext cx="7772400" cy="365760"/>
          </a:xfrm>
          <a:prstGeom prst="rect">
            <a:avLst/>
          </a:prstGeom>
          <a:noFill/>
          <a:ln/>
        </p:spPr>
        <p:txBody>
          <a:bodyPr wrap="square" rtlCol="0" anchor="ctr"/>
          <a:lstStyle/>
          <a:p>
            <a:pPr marL="0" indent="0">
              <a:buNone/>
            </a:pPr>
            <a:r>
              <a:rPr lang="en-US" sz="1600" dirty="0">
                <a:solidFill>
                  <a:srgbClr val="FFFFFF"/>
                </a:solidFill>
              </a:rPr>
              <a:t>A) Absorption of light energy by chlorophyll</a:t>
            </a:r>
            <a:endParaRPr lang="en-US" sz="1600" dirty="0"/>
          </a:p>
        </p:txBody>
      </p:sp>
      <p:sp>
        <p:nvSpPr>
          <p:cNvPr id="7" name="Text 5"/>
          <p:cNvSpPr/>
          <p:nvPr/>
        </p:nvSpPr>
        <p:spPr>
          <a:xfrm>
            <a:off x="731520" y="3017520"/>
            <a:ext cx="7772400" cy="365760"/>
          </a:xfrm>
          <a:prstGeom prst="rect">
            <a:avLst/>
          </a:prstGeom>
          <a:noFill/>
          <a:ln/>
        </p:spPr>
        <p:txBody>
          <a:bodyPr wrap="square" rtlCol="0" anchor="ctr"/>
          <a:lstStyle/>
          <a:p>
            <a:pPr marL="0" indent="0">
              <a:buNone/>
            </a:pPr>
            <a:r>
              <a:rPr lang="en-US" sz="1600" dirty="0">
                <a:solidFill>
                  <a:srgbClr val="FFFFFF"/>
                </a:solidFill>
              </a:rPr>
              <a:t>B) Conversion of carbon to carbon dioxide</a:t>
            </a:r>
            <a:endParaRPr lang="en-US" sz="1600" dirty="0"/>
          </a:p>
        </p:txBody>
      </p:sp>
      <p:sp>
        <p:nvSpPr>
          <p:cNvPr id="8" name="Text 6"/>
          <p:cNvSpPr/>
          <p:nvPr/>
        </p:nvSpPr>
        <p:spPr>
          <a:xfrm>
            <a:off x="731520" y="3474720"/>
            <a:ext cx="7772400" cy="365760"/>
          </a:xfrm>
          <a:prstGeom prst="rect">
            <a:avLst/>
          </a:prstGeom>
          <a:noFill/>
          <a:ln/>
        </p:spPr>
        <p:txBody>
          <a:bodyPr wrap="square" rtlCol="0" anchor="ctr"/>
          <a:lstStyle/>
          <a:p>
            <a:pPr marL="0" indent="0">
              <a:buNone/>
            </a:pPr>
            <a:r>
              <a:rPr lang="en-US" sz="1600" dirty="0">
                <a:solidFill>
                  <a:srgbClr val="FFFFFF"/>
                </a:solidFill>
              </a:rPr>
              <a:t>C) Reduction of carbon dioxide to carbohydrates</a:t>
            </a:r>
            <a:endParaRPr lang="en-US" sz="1600" dirty="0"/>
          </a:p>
        </p:txBody>
      </p:sp>
      <p:sp>
        <p:nvSpPr>
          <p:cNvPr id="9" name="Text 7"/>
          <p:cNvSpPr/>
          <p:nvPr/>
        </p:nvSpPr>
        <p:spPr>
          <a:xfrm>
            <a:off x="731520" y="3931920"/>
            <a:ext cx="7772400" cy="365760"/>
          </a:xfrm>
          <a:prstGeom prst="rect">
            <a:avLst/>
          </a:prstGeom>
          <a:noFill/>
          <a:ln/>
        </p:spPr>
        <p:txBody>
          <a:bodyPr wrap="square" rtlCol="0" anchor="ctr"/>
          <a:lstStyle/>
          <a:p>
            <a:pPr marL="0" indent="0">
              <a:buNone/>
            </a:pPr>
            <a:r>
              <a:rPr lang="en-US" sz="1600" dirty="0">
                <a:solidFill>
                  <a:srgbClr val="FFFFFF"/>
                </a:solidFill>
              </a:rPr>
              <a:t>D) Splitting of water molecules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00000"/>
        </a:solidFill>
        <a:effectLst/>
      </p:bgPr>
    </p:bg>
    <p:spTree>
      <p:nvGrpSpPr>
        <p:cNvPr id="1" name=""/>
        <p:cNvGrpSpPr/>
        <p:nvPr/>
      </p:nvGrpSpPr>
      <p:grpSpPr>
        <a:xfrm>
          <a:off x="0" y="0"/>
          <a:ext cx="0" cy="0"/>
          <a:chOff x="0" y="0"/>
          <a:chExt cx="0" cy="0"/>
        </a:xfrm>
      </p:grpSpPr>
      <p:sp>
        <p:nvSpPr>
          <p:cNvPr id="2" name="Text 0"/>
          <p:cNvSpPr/>
          <p:nvPr/>
        </p:nvSpPr>
        <p:spPr>
          <a:xfrm rot="19800000">
            <a:off x="0" y="1371600"/>
            <a:ext cx="9144000" cy="2743200"/>
          </a:xfrm>
          <a:prstGeom prst="rect">
            <a:avLst/>
          </a:prstGeom>
          <a:noFill/>
          <a:ln/>
        </p:spPr>
        <p:txBody>
          <a:bodyPr wrap="square" rtlCol="0" anchor="ctr"/>
          <a:lstStyle/>
          <a:p>
            <a:pPr marL="0" indent="0" algn="ctr">
              <a:buNone/>
            </a:pPr>
            <a:endParaRPr lang="en-US" sz="10000" dirty="0"/>
          </a:p>
        </p:txBody>
      </p:sp>
      <p:sp>
        <p:nvSpPr>
          <p:cNvPr id="3" name="Text 1"/>
          <p:cNvSpPr/>
          <p:nvPr/>
        </p:nvSpPr>
        <p:spPr>
          <a:xfrm>
            <a:off x="457200" y="4754880"/>
            <a:ext cx="8229600" cy="274320"/>
          </a:xfrm>
          <a:prstGeom prst="rect">
            <a:avLst/>
          </a:prstGeom>
          <a:noFill/>
          <a:ln/>
        </p:spPr>
        <p:txBody>
          <a:bodyPr wrap="square" rtlCol="0" anchor="ctr"/>
          <a:lstStyle/>
          <a:p>
            <a:pPr marL="0" indent="0" algn="ctr">
              <a:buNone/>
            </a:pPr>
            <a:r>
              <a:rPr lang="en-US" sz="1000" b="1" dirty="0">
                <a:solidFill>
                  <a:srgbClr val="FFA500"/>
                </a:solidFill>
              </a:rPr>
              <a:t>Vedantu - Smart Learning Solution</a:t>
            </a:r>
            <a:endParaRPr lang="en-US" sz="1000" dirty="0"/>
          </a:p>
        </p:txBody>
      </p:sp>
      <p:sp>
        <p:nvSpPr>
          <p:cNvPr id="4" name="Text 2"/>
          <p:cNvSpPr/>
          <p:nvPr/>
        </p:nvSpPr>
        <p:spPr>
          <a:xfrm>
            <a:off x="457200" y="457200"/>
            <a:ext cx="8229600" cy="457200"/>
          </a:xfrm>
          <a:prstGeom prst="rect">
            <a:avLst/>
          </a:prstGeom>
          <a:noFill/>
          <a:ln/>
        </p:spPr>
        <p:txBody>
          <a:bodyPr wrap="square" rtlCol="0" anchor="ctr"/>
          <a:lstStyle/>
          <a:p>
            <a:pPr marL="0" indent="0">
              <a:buNone/>
            </a:pPr>
            <a:r>
              <a:rPr lang="en-US" sz="1800" b="1" dirty="0">
                <a:solidFill>
                  <a:srgbClr val="FFA500"/>
                </a:solidFill>
              </a:rPr>
              <a:t>QUIZ: Quiz Time!</a:t>
            </a:r>
            <a:endParaRPr lang="en-US" sz="1800" dirty="0"/>
          </a:p>
        </p:txBody>
      </p:sp>
      <p:sp>
        <p:nvSpPr>
          <p:cNvPr id="5" name="Text 3"/>
          <p:cNvSpPr/>
          <p:nvPr/>
        </p:nvSpPr>
        <p:spPr>
          <a:xfrm>
            <a:off x="457200" y="1097280"/>
            <a:ext cx="8229600" cy="1371600"/>
          </a:xfrm>
          <a:prstGeom prst="rect">
            <a:avLst/>
          </a:prstGeom>
          <a:noFill/>
          <a:ln/>
        </p:spPr>
        <p:txBody>
          <a:bodyPr wrap="square" rtlCol="0" anchor="ctr"/>
          <a:lstStyle/>
          <a:p>
            <a:pPr marL="0" indent="0">
              <a:buNone/>
            </a:pPr>
            <a:r>
              <a:rPr lang="en-US" sz="2400" b="1" dirty="0">
                <a:solidFill>
                  <a:srgbClr val="FFFFFF"/>
                </a:solidFill>
              </a:rPr>
              <a:t>The breakdown of pyruvate to give carbon dioxide, water, and energy takes place in:</a:t>
            </a:r>
            <a:endParaRPr lang="en-US" sz="2400" dirty="0"/>
          </a:p>
        </p:txBody>
      </p:sp>
      <p:sp>
        <p:nvSpPr>
          <p:cNvPr id="6" name="Text 4"/>
          <p:cNvSpPr/>
          <p:nvPr/>
        </p:nvSpPr>
        <p:spPr>
          <a:xfrm>
            <a:off x="731520" y="2560320"/>
            <a:ext cx="7772400" cy="365760"/>
          </a:xfrm>
          <a:prstGeom prst="rect">
            <a:avLst/>
          </a:prstGeom>
          <a:noFill/>
          <a:ln/>
        </p:spPr>
        <p:txBody>
          <a:bodyPr wrap="square" rtlCol="0" anchor="ctr"/>
          <a:lstStyle/>
          <a:p>
            <a:pPr marL="0" indent="0">
              <a:buNone/>
            </a:pPr>
            <a:r>
              <a:rPr lang="en-US" sz="1600" dirty="0">
                <a:solidFill>
                  <a:srgbClr val="FFFFFF"/>
                </a:solidFill>
              </a:rPr>
              <a:t>A) Cytoplasm</a:t>
            </a:r>
            <a:endParaRPr lang="en-US" sz="1600" dirty="0"/>
          </a:p>
        </p:txBody>
      </p:sp>
      <p:sp>
        <p:nvSpPr>
          <p:cNvPr id="7" name="Text 5"/>
          <p:cNvSpPr/>
          <p:nvPr/>
        </p:nvSpPr>
        <p:spPr>
          <a:xfrm>
            <a:off x="731520" y="3017520"/>
            <a:ext cx="7772400" cy="365760"/>
          </a:xfrm>
          <a:prstGeom prst="rect">
            <a:avLst/>
          </a:prstGeom>
          <a:noFill/>
          <a:ln/>
        </p:spPr>
        <p:txBody>
          <a:bodyPr wrap="square" rtlCol="0" anchor="ctr"/>
          <a:lstStyle/>
          <a:p>
            <a:pPr marL="0" indent="0">
              <a:buNone/>
            </a:pPr>
            <a:r>
              <a:rPr lang="en-US" sz="1600" dirty="0">
                <a:solidFill>
                  <a:srgbClr val="FFFFFF"/>
                </a:solidFill>
              </a:rPr>
              <a:t>B) Mitochondria</a:t>
            </a:r>
            <a:endParaRPr lang="en-US" sz="1600" dirty="0"/>
          </a:p>
        </p:txBody>
      </p:sp>
      <p:sp>
        <p:nvSpPr>
          <p:cNvPr id="8" name="Text 6"/>
          <p:cNvSpPr/>
          <p:nvPr/>
        </p:nvSpPr>
        <p:spPr>
          <a:xfrm>
            <a:off x="731520" y="3474720"/>
            <a:ext cx="7772400" cy="365760"/>
          </a:xfrm>
          <a:prstGeom prst="rect">
            <a:avLst/>
          </a:prstGeom>
          <a:noFill/>
          <a:ln/>
        </p:spPr>
        <p:txBody>
          <a:bodyPr wrap="square" rtlCol="0" anchor="ctr"/>
          <a:lstStyle/>
          <a:p>
            <a:pPr marL="0" indent="0">
              <a:buNone/>
            </a:pPr>
            <a:r>
              <a:rPr lang="en-US" sz="1600" dirty="0">
                <a:solidFill>
                  <a:srgbClr val="FFFFFF"/>
                </a:solidFill>
              </a:rPr>
              <a:t>C) Chloroplast</a:t>
            </a:r>
            <a:endParaRPr lang="en-US" sz="1600" dirty="0"/>
          </a:p>
        </p:txBody>
      </p:sp>
      <p:sp>
        <p:nvSpPr>
          <p:cNvPr id="9" name="Text 7"/>
          <p:cNvSpPr/>
          <p:nvPr/>
        </p:nvSpPr>
        <p:spPr>
          <a:xfrm>
            <a:off x="731520" y="3931920"/>
            <a:ext cx="7772400" cy="365760"/>
          </a:xfrm>
          <a:prstGeom prst="rect">
            <a:avLst/>
          </a:prstGeom>
          <a:noFill/>
          <a:ln/>
        </p:spPr>
        <p:txBody>
          <a:bodyPr wrap="square" rtlCol="0" anchor="ctr"/>
          <a:lstStyle/>
          <a:p>
            <a:pPr marL="0" indent="0">
              <a:buNone/>
            </a:pPr>
            <a:r>
              <a:rPr lang="en-US" sz="1600" dirty="0">
                <a:solidFill>
                  <a:srgbClr val="FFFFFF"/>
                </a:solidFill>
              </a:rPr>
              <a:t>D) Nucleus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947</Words>
  <Application>Microsoft Office PowerPoint</Application>
  <PresentationFormat>On-screen Show (16:9)</PresentationFormat>
  <Paragraphs>91</Paragraphs>
  <Slides>12</Slides>
  <Notes>12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12</vt:i4>
      </vt:variant>
    </vt:vector>
  </HeadingPairs>
  <TitlesOfParts>
    <vt:vector size="14" baseType="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Alish Namdev</cp:lastModifiedBy>
  <cp:revision>2</cp:revision>
  <dcterms:created xsi:type="dcterms:W3CDTF">2026-01-31T08:59:32Z</dcterms:created>
  <dcterms:modified xsi:type="dcterms:W3CDTF">2026-01-31T09:10:12Z</dcterms:modified>
</cp:coreProperties>
</file>